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1" r:id="rId2"/>
  </p:sldMasterIdLst>
  <p:notesMasterIdLst>
    <p:notesMasterId r:id="rId47"/>
  </p:notesMasterIdLst>
  <p:sldIdLst>
    <p:sldId id="276" r:id="rId3"/>
    <p:sldId id="277" r:id="rId4"/>
    <p:sldId id="279" r:id="rId5"/>
    <p:sldId id="278" r:id="rId6"/>
    <p:sldId id="338" r:id="rId7"/>
    <p:sldId id="339" r:id="rId8"/>
    <p:sldId id="312" r:id="rId9"/>
    <p:sldId id="334" r:id="rId10"/>
    <p:sldId id="281" r:id="rId11"/>
    <p:sldId id="292" r:id="rId12"/>
    <p:sldId id="306" r:id="rId13"/>
    <p:sldId id="282" r:id="rId14"/>
    <p:sldId id="283" r:id="rId15"/>
    <p:sldId id="294" r:id="rId16"/>
    <p:sldId id="296" r:id="rId17"/>
    <p:sldId id="290" r:id="rId18"/>
    <p:sldId id="308" r:id="rId19"/>
    <p:sldId id="299" r:id="rId20"/>
    <p:sldId id="313" r:id="rId21"/>
    <p:sldId id="301" r:id="rId22"/>
    <p:sldId id="302" r:id="rId23"/>
    <p:sldId id="342" r:id="rId24"/>
    <p:sldId id="309" r:id="rId25"/>
    <p:sldId id="300" r:id="rId26"/>
    <p:sldId id="314" r:id="rId27"/>
    <p:sldId id="315" r:id="rId28"/>
    <p:sldId id="316" r:id="rId29"/>
    <p:sldId id="317" r:id="rId30"/>
    <p:sldId id="318" r:id="rId31"/>
    <p:sldId id="322" r:id="rId32"/>
    <p:sldId id="319" r:id="rId33"/>
    <p:sldId id="325" r:id="rId34"/>
    <p:sldId id="326" r:id="rId35"/>
    <p:sldId id="327" r:id="rId36"/>
    <p:sldId id="328" r:id="rId37"/>
    <p:sldId id="329" r:id="rId38"/>
    <p:sldId id="330" r:id="rId39"/>
    <p:sldId id="340" r:id="rId40"/>
    <p:sldId id="336" r:id="rId41"/>
    <p:sldId id="335" r:id="rId42"/>
    <p:sldId id="331" r:id="rId43"/>
    <p:sldId id="341" r:id="rId44"/>
    <p:sldId id="332" r:id="rId45"/>
    <p:sldId id="333" r:id="rId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ew, Rob" initials="CR" lastIdx="2" clrIdx="0"/>
  <p:cmAuthor id="2" name="Preble, Edward" initials="PE" lastIdx="1" clrIdx="1">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9916"/>
    <p:restoredTop sz="76376"/>
  </p:normalViewPr>
  <p:slideViewPr>
    <p:cSldViewPr snapToGrid="0" snapToObjects="1">
      <p:cViewPr varScale="1">
        <p:scale>
          <a:sx n="69" d="100"/>
          <a:sy n="69" d="100"/>
        </p:scale>
        <p:origin x="208" y="520"/>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notesMaster" Target="notesMasters/notesMaster1.xml"/><Relationship Id="rId50"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microsoft.com/office/2016/11/relationships/changesInfo" Target="changesInfos/changesInfo1.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commentAuthors" Target="commentAuthors.xml"/><Relationship Id="rId8" Type="http://schemas.openxmlformats.org/officeDocument/2006/relationships/slide" Target="slides/slide6.xml"/><Relationship Id="rId51" Type="http://schemas.openxmlformats.org/officeDocument/2006/relationships/theme" Target="theme/theme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reble, Edward" userId="3f699ce9-b5cc-4fed-b6d2-42f0fa8fd75f" providerId="ADAL" clId="{089D7AB9-073D-AF4C-9779-42BA23D79261}"/>
    <pc:docChg chg="undo redo custSel addSld delSld modSld">
      <pc:chgData name="Preble, Edward" userId="3f699ce9-b5cc-4fed-b6d2-42f0fa8fd75f" providerId="ADAL" clId="{089D7AB9-073D-AF4C-9779-42BA23D79261}" dt="2018-10-15T23:14:06.109" v="6196"/>
      <pc:docMkLst>
        <pc:docMk/>
      </pc:docMkLst>
      <pc:sldChg chg="addSp delSp modSp">
        <pc:chgData name="Preble, Edward" userId="3f699ce9-b5cc-4fed-b6d2-42f0fa8fd75f" providerId="ADAL" clId="{089D7AB9-073D-AF4C-9779-42BA23D79261}" dt="2018-10-15T22:31:31.233" v="6195" actId="114"/>
        <pc:sldMkLst>
          <pc:docMk/>
          <pc:sldMk cId="1712729133" sldId="276"/>
        </pc:sldMkLst>
        <pc:spChg chg="add del mod">
          <ac:chgData name="Preble, Edward" userId="3f699ce9-b5cc-4fed-b6d2-42f0fa8fd75f" providerId="ADAL" clId="{089D7AB9-073D-AF4C-9779-42BA23D79261}" dt="2018-10-15T22:30:55.830" v="6129" actId="478"/>
          <ac:spMkLst>
            <pc:docMk/>
            <pc:sldMk cId="1712729133" sldId="276"/>
            <ac:spMk id="2" creationId="{C81F5523-3FD5-5A42-AF3C-EC83155C1C63}"/>
          </ac:spMkLst>
        </pc:spChg>
        <pc:spChg chg="add del mod">
          <ac:chgData name="Preble, Edward" userId="3f699ce9-b5cc-4fed-b6d2-42f0fa8fd75f" providerId="ADAL" clId="{089D7AB9-073D-AF4C-9779-42BA23D79261}" dt="2018-10-11T01:06:20.297" v="5" actId="478"/>
          <ac:spMkLst>
            <pc:docMk/>
            <pc:sldMk cId="1712729133" sldId="276"/>
            <ac:spMk id="3" creationId="{37B975FC-EA41-814E-BD0E-9301402B9A9E}"/>
          </ac:spMkLst>
        </pc:spChg>
        <pc:spChg chg="add mod">
          <ac:chgData name="Preble, Edward" userId="3f699ce9-b5cc-4fed-b6d2-42f0fa8fd75f" providerId="ADAL" clId="{089D7AB9-073D-AF4C-9779-42BA23D79261}" dt="2018-10-15T22:31:31.233" v="6195" actId="114"/>
          <ac:spMkLst>
            <pc:docMk/>
            <pc:sldMk cId="1712729133" sldId="276"/>
            <ac:spMk id="15" creationId="{1C32FF37-52ED-D144-9F0E-774EF00124E6}"/>
          </ac:spMkLst>
        </pc:spChg>
        <pc:spChg chg="mod">
          <ac:chgData name="Preble, Edward" userId="3f699ce9-b5cc-4fed-b6d2-42f0fa8fd75f" providerId="ADAL" clId="{089D7AB9-073D-AF4C-9779-42BA23D79261}" dt="2018-10-15T22:31:08.103" v="6134" actId="1076"/>
          <ac:spMkLst>
            <pc:docMk/>
            <pc:sldMk cId="1712729133" sldId="276"/>
            <ac:spMk id="19" creationId="{00000000-0000-0000-0000-000000000000}"/>
          </ac:spMkLst>
        </pc:spChg>
        <pc:spChg chg="del">
          <ac:chgData name="Preble, Edward" userId="3f699ce9-b5cc-4fed-b6d2-42f0fa8fd75f" providerId="ADAL" clId="{089D7AB9-073D-AF4C-9779-42BA23D79261}" dt="2018-10-11T01:06:16.152" v="4" actId="478"/>
          <ac:spMkLst>
            <pc:docMk/>
            <pc:sldMk cId="1712729133" sldId="276"/>
            <ac:spMk id="20" creationId="{00000000-0000-0000-0000-000000000000}"/>
          </ac:spMkLst>
        </pc:spChg>
        <pc:spChg chg="mod">
          <ac:chgData name="Preble, Edward" userId="3f699ce9-b5cc-4fed-b6d2-42f0fa8fd75f" providerId="ADAL" clId="{089D7AB9-073D-AF4C-9779-42BA23D79261}" dt="2018-10-11T01:05:47.947" v="3" actId="20577"/>
          <ac:spMkLst>
            <pc:docMk/>
            <pc:sldMk cId="1712729133" sldId="276"/>
            <ac:spMk id="22" creationId="{00000000-0000-0000-0000-000000000000}"/>
          </ac:spMkLst>
        </pc:spChg>
      </pc:sldChg>
      <pc:sldChg chg="modSp modAnim">
        <pc:chgData name="Preble, Edward" userId="3f699ce9-b5cc-4fed-b6d2-42f0fa8fd75f" providerId="ADAL" clId="{089D7AB9-073D-AF4C-9779-42BA23D79261}" dt="2018-10-11T01:23:45.665" v="350" actId="13926"/>
        <pc:sldMkLst>
          <pc:docMk/>
          <pc:sldMk cId="717538669" sldId="278"/>
        </pc:sldMkLst>
        <pc:spChg chg="mod">
          <ac:chgData name="Preble, Edward" userId="3f699ce9-b5cc-4fed-b6d2-42f0fa8fd75f" providerId="ADAL" clId="{089D7AB9-073D-AF4C-9779-42BA23D79261}" dt="2018-10-11T01:23:45.665" v="350" actId="13926"/>
          <ac:spMkLst>
            <pc:docMk/>
            <pc:sldMk cId="717538669" sldId="278"/>
            <ac:spMk id="3" creationId="{00000000-0000-0000-0000-000000000000}"/>
          </ac:spMkLst>
        </pc:spChg>
      </pc:sldChg>
      <pc:sldChg chg="modNotesTx">
        <pc:chgData name="Preble, Edward" userId="3f699ce9-b5cc-4fed-b6d2-42f0fa8fd75f" providerId="ADAL" clId="{089D7AB9-073D-AF4C-9779-42BA23D79261}" dt="2018-10-12T17:51:17.327" v="5802" actId="20577"/>
        <pc:sldMkLst>
          <pc:docMk/>
          <pc:sldMk cId="1216618072" sldId="283"/>
        </pc:sldMkLst>
      </pc:sldChg>
      <pc:sldChg chg="modNotesTx">
        <pc:chgData name="Preble, Edward" userId="3f699ce9-b5cc-4fed-b6d2-42f0fa8fd75f" providerId="ADAL" clId="{089D7AB9-073D-AF4C-9779-42BA23D79261}" dt="2018-10-12T17:57:06.141" v="5977" actId="20577"/>
        <pc:sldMkLst>
          <pc:docMk/>
          <pc:sldMk cId="479493192" sldId="294"/>
        </pc:sldMkLst>
      </pc:sldChg>
      <pc:sldChg chg="modSp">
        <pc:chgData name="Preble, Edward" userId="3f699ce9-b5cc-4fed-b6d2-42f0fa8fd75f" providerId="ADAL" clId="{089D7AB9-073D-AF4C-9779-42BA23D79261}" dt="2018-10-11T01:44:24.758" v="847" actId="20577"/>
        <pc:sldMkLst>
          <pc:docMk/>
          <pc:sldMk cId="827723818" sldId="299"/>
        </pc:sldMkLst>
        <pc:spChg chg="mod">
          <ac:chgData name="Preble, Edward" userId="3f699ce9-b5cc-4fed-b6d2-42f0fa8fd75f" providerId="ADAL" clId="{089D7AB9-073D-AF4C-9779-42BA23D79261}" dt="2018-10-11T01:44:24.758" v="847" actId="20577"/>
          <ac:spMkLst>
            <pc:docMk/>
            <pc:sldMk cId="827723818" sldId="299"/>
            <ac:spMk id="2" creationId="{00000000-0000-0000-0000-000000000000}"/>
          </ac:spMkLst>
        </pc:spChg>
      </pc:sldChg>
      <pc:sldChg chg="modSp">
        <pc:chgData name="Preble, Edward" userId="3f699ce9-b5cc-4fed-b6d2-42f0fa8fd75f" providerId="ADAL" clId="{089D7AB9-073D-AF4C-9779-42BA23D79261}" dt="2018-10-11T01:49:21.847" v="880" actId="20577"/>
        <pc:sldMkLst>
          <pc:docMk/>
          <pc:sldMk cId="1511683048" sldId="301"/>
        </pc:sldMkLst>
        <pc:spChg chg="mod">
          <ac:chgData name="Preble, Edward" userId="3f699ce9-b5cc-4fed-b6d2-42f0fa8fd75f" providerId="ADAL" clId="{089D7AB9-073D-AF4C-9779-42BA23D79261}" dt="2018-10-11T01:49:21.847" v="880" actId="20577"/>
          <ac:spMkLst>
            <pc:docMk/>
            <pc:sldMk cId="1511683048" sldId="301"/>
            <ac:spMk id="5" creationId="{00000000-0000-0000-0000-000000000000}"/>
          </ac:spMkLst>
        </pc:spChg>
      </pc:sldChg>
      <pc:sldChg chg="modAnim">
        <pc:chgData name="Preble, Edward" userId="3f699ce9-b5cc-4fed-b6d2-42f0fa8fd75f" providerId="ADAL" clId="{089D7AB9-073D-AF4C-9779-42BA23D79261}" dt="2018-10-14T15:54:07.661" v="5979"/>
        <pc:sldMkLst>
          <pc:docMk/>
          <pc:sldMk cId="842375730" sldId="306"/>
        </pc:sldMkLst>
      </pc:sldChg>
      <pc:sldChg chg="modNotesTx">
        <pc:chgData name="Preble, Edward" userId="3f699ce9-b5cc-4fed-b6d2-42f0fa8fd75f" providerId="ADAL" clId="{089D7AB9-073D-AF4C-9779-42BA23D79261}" dt="2018-10-11T01:44:17.529" v="841" actId="20577"/>
        <pc:sldMkLst>
          <pc:docMk/>
          <pc:sldMk cId="35720052" sldId="308"/>
        </pc:sldMkLst>
      </pc:sldChg>
      <pc:sldChg chg="modSp">
        <pc:chgData name="Preble, Edward" userId="3f699ce9-b5cc-4fed-b6d2-42f0fa8fd75f" providerId="ADAL" clId="{089D7AB9-073D-AF4C-9779-42BA23D79261}" dt="2018-10-11T01:24:21.326" v="360" actId="108"/>
        <pc:sldMkLst>
          <pc:docMk/>
          <pc:sldMk cId="1230234525" sldId="312"/>
        </pc:sldMkLst>
        <pc:spChg chg="mod">
          <ac:chgData name="Preble, Edward" userId="3f699ce9-b5cc-4fed-b6d2-42f0fa8fd75f" providerId="ADAL" clId="{089D7AB9-073D-AF4C-9779-42BA23D79261}" dt="2018-10-11T01:24:21.326" v="360" actId="108"/>
          <ac:spMkLst>
            <pc:docMk/>
            <pc:sldMk cId="1230234525" sldId="312"/>
            <ac:spMk id="3" creationId="{00000000-0000-0000-0000-000000000000}"/>
          </ac:spMkLst>
        </pc:spChg>
      </pc:sldChg>
      <pc:sldChg chg="modSp">
        <pc:chgData name="Preble, Edward" userId="3f699ce9-b5cc-4fed-b6d2-42f0fa8fd75f" providerId="ADAL" clId="{089D7AB9-073D-AF4C-9779-42BA23D79261}" dt="2018-10-11T01:24:46.766" v="362" actId="27636"/>
        <pc:sldMkLst>
          <pc:docMk/>
          <pc:sldMk cId="1274351409" sldId="313"/>
        </pc:sldMkLst>
        <pc:spChg chg="mod">
          <ac:chgData name="Preble, Edward" userId="3f699ce9-b5cc-4fed-b6d2-42f0fa8fd75f" providerId="ADAL" clId="{089D7AB9-073D-AF4C-9779-42BA23D79261}" dt="2018-10-11T01:24:46.766" v="362" actId="27636"/>
          <ac:spMkLst>
            <pc:docMk/>
            <pc:sldMk cId="1274351409" sldId="313"/>
            <ac:spMk id="3" creationId="{00000000-0000-0000-0000-000000000000}"/>
          </ac:spMkLst>
        </pc:spChg>
      </pc:sldChg>
      <pc:sldChg chg="modSp">
        <pc:chgData name="Preble, Edward" userId="3f699ce9-b5cc-4fed-b6d2-42f0fa8fd75f" providerId="ADAL" clId="{089D7AB9-073D-AF4C-9779-42BA23D79261}" dt="2018-10-11T01:26:37.656" v="385" actId="20577"/>
        <pc:sldMkLst>
          <pc:docMk/>
          <pc:sldMk cId="425393502" sldId="314"/>
        </pc:sldMkLst>
        <pc:spChg chg="mod">
          <ac:chgData name="Preble, Edward" userId="3f699ce9-b5cc-4fed-b6d2-42f0fa8fd75f" providerId="ADAL" clId="{089D7AB9-073D-AF4C-9779-42BA23D79261}" dt="2018-10-11T01:26:37.656" v="385" actId="20577"/>
          <ac:spMkLst>
            <pc:docMk/>
            <pc:sldMk cId="425393502" sldId="314"/>
            <ac:spMk id="2" creationId="{00000000-0000-0000-0000-000000000000}"/>
          </ac:spMkLst>
        </pc:spChg>
        <pc:spChg chg="mod">
          <ac:chgData name="Preble, Edward" userId="3f699ce9-b5cc-4fed-b6d2-42f0fa8fd75f" providerId="ADAL" clId="{089D7AB9-073D-AF4C-9779-42BA23D79261}" dt="2018-10-11T01:24:53.531" v="364" actId="27636"/>
          <ac:spMkLst>
            <pc:docMk/>
            <pc:sldMk cId="425393502" sldId="314"/>
            <ac:spMk id="3" creationId="{00000000-0000-0000-0000-000000000000}"/>
          </ac:spMkLst>
        </pc:spChg>
      </pc:sldChg>
      <pc:sldChg chg="modSp modAnim modNotesTx">
        <pc:chgData name="Preble, Edward" userId="3f699ce9-b5cc-4fed-b6d2-42f0fa8fd75f" providerId="ADAL" clId="{089D7AB9-073D-AF4C-9779-42BA23D79261}" dt="2018-10-11T02:57:45.135" v="1795" actId="20577"/>
        <pc:sldMkLst>
          <pc:docMk/>
          <pc:sldMk cId="530511967" sldId="317"/>
        </pc:sldMkLst>
        <pc:spChg chg="mod">
          <ac:chgData name="Preble, Edward" userId="3f699ce9-b5cc-4fed-b6d2-42f0fa8fd75f" providerId="ADAL" clId="{089D7AB9-073D-AF4C-9779-42BA23D79261}" dt="2018-10-11T01:56:14.700" v="883" actId="20577"/>
          <ac:spMkLst>
            <pc:docMk/>
            <pc:sldMk cId="530511967" sldId="317"/>
            <ac:spMk id="3" creationId="{00000000-0000-0000-0000-000000000000}"/>
          </ac:spMkLst>
        </pc:spChg>
      </pc:sldChg>
      <pc:sldChg chg="modSp">
        <pc:chgData name="Preble, Edward" userId="3f699ce9-b5cc-4fed-b6d2-42f0fa8fd75f" providerId="ADAL" clId="{089D7AB9-073D-AF4C-9779-42BA23D79261}" dt="2018-10-11T01:25:00.780" v="366" actId="27636"/>
        <pc:sldMkLst>
          <pc:docMk/>
          <pc:sldMk cId="532202956" sldId="318"/>
        </pc:sldMkLst>
        <pc:spChg chg="mod">
          <ac:chgData name="Preble, Edward" userId="3f699ce9-b5cc-4fed-b6d2-42f0fa8fd75f" providerId="ADAL" clId="{089D7AB9-073D-AF4C-9779-42BA23D79261}" dt="2018-10-11T01:25:00.780" v="366" actId="27636"/>
          <ac:spMkLst>
            <pc:docMk/>
            <pc:sldMk cId="532202956" sldId="318"/>
            <ac:spMk id="3" creationId="{00000000-0000-0000-0000-000000000000}"/>
          </ac:spMkLst>
        </pc:spChg>
      </pc:sldChg>
      <pc:sldChg chg="modSp">
        <pc:chgData name="Preble, Edward" userId="3f699ce9-b5cc-4fed-b6d2-42f0fa8fd75f" providerId="ADAL" clId="{089D7AB9-073D-AF4C-9779-42BA23D79261}" dt="2018-10-11T01:25:05.083" v="368" actId="27636"/>
        <pc:sldMkLst>
          <pc:docMk/>
          <pc:sldMk cId="445610890" sldId="325"/>
        </pc:sldMkLst>
        <pc:spChg chg="mod">
          <ac:chgData name="Preble, Edward" userId="3f699ce9-b5cc-4fed-b6d2-42f0fa8fd75f" providerId="ADAL" clId="{089D7AB9-073D-AF4C-9779-42BA23D79261}" dt="2018-10-11T01:25:05.083" v="368" actId="27636"/>
          <ac:spMkLst>
            <pc:docMk/>
            <pc:sldMk cId="445610890" sldId="325"/>
            <ac:spMk id="3" creationId="{00000000-0000-0000-0000-000000000000}"/>
          </ac:spMkLst>
        </pc:spChg>
      </pc:sldChg>
      <pc:sldChg chg="modSp">
        <pc:chgData name="Preble, Edward" userId="3f699ce9-b5cc-4fed-b6d2-42f0fa8fd75f" providerId="ADAL" clId="{089D7AB9-073D-AF4C-9779-42BA23D79261}" dt="2018-10-14T16:07:06.620" v="5980" actId="20577"/>
        <pc:sldMkLst>
          <pc:docMk/>
          <pc:sldMk cId="1660103788" sldId="326"/>
        </pc:sldMkLst>
        <pc:spChg chg="mod">
          <ac:chgData name="Preble, Edward" userId="3f699ce9-b5cc-4fed-b6d2-42f0fa8fd75f" providerId="ADAL" clId="{089D7AB9-073D-AF4C-9779-42BA23D79261}" dt="2018-10-14T16:07:06.620" v="5980" actId="20577"/>
          <ac:spMkLst>
            <pc:docMk/>
            <pc:sldMk cId="1660103788" sldId="326"/>
            <ac:spMk id="3" creationId="{00000000-0000-0000-0000-000000000000}"/>
          </ac:spMkLst>
        </pc:spChg>
        <pc:spChg chg="mod">
          <ac:chgData name="Preble, Edward" userId="3f699ce9-b5cc-4fed-b6d2-42f0fa8fd75f" providerId="ADAL" clId="{089D7AB9-073D-AF4C-9779-42BA23D79261}" dt="2018-10-11T03:06:59.959" v="1815" actId="20577"/>
          <ac:spMkLst>
            <pc:docMk/>
            <pc:sldMk cId="1660103788" sldId="326"/>
            <ac:spMk id="10" creationId="{00000000-0000-0000-0000-000000000000}"/>
          </ac:spMkLst>
        </pc:spChg>
      </pc:sldChg>
      <pc:sldChg chg="modSp modNotesTx">
        <pc:chgData name="Preble, Edward" userId="3f699ce9-b5cc-4fed-b6d2-42f0fa8fd75f" providerId="ADAL" clId="{089D7AB9-073D-AF4C-9779-42BA23D79261}" dt="2018-10-11T03:33:10.874" v="2062" actId="20577"/>
        <pc:sldMkLst>
          <pc:docMk/>
          <pc:sldMk cId="1386025104" sldId="328"/>
        </pc:sldMkLst>
        <pc:spChg chg="mod">
          <ac:chgData name="Preble, Edward" userId="3f699ce9-b5cc-4fed-b6d2-42f0fa8fd75f" providerId="ADAL" clId="{089D7AB9-073D-AF4C-9779-42BA23D79261}" dt="2018-10-11T03:08:16.613" v="1831" actId="20577"/>
          <ac:spMkLst>
            <pc:docMk/>
            <pc:sldMk cId="1386025104" sldId="328"/>
            <ac:spMk id="2" creationId="{00000000-0000-0000-0000-000000000000}"/>
          </ac:spMkLst>
        </pc:spChg>
      </pc:sldChg>
      <pc:sldChg chg="modSp modNotesTx">
        <pc:chgData name="Preble, Edward" userId="3f699ce9-b5cc-4fed-b6d2-42f0fa8fd75f" providerId="ADAL" clId="{089D7AB9-073D-AF4C-9779-42BA23D79261}" dt="2018-10-11T03:35:08.131" v="2091" actId="20577"/>
        <pc:sldMkLst>
          <pc:docMk/>
          <pc:sldMk cId="1911874190" sldId="329"/>
        </pc:sldMkLst>
        <pc:spChg chg="mod">
          <ac:chgData name="Preble, Edward" userId="3f699ce9-b5cc-4fed-b6d2-42f0fa8fd75f" providerId="ADAL" clId="{089D7AB9-073D-AF4C-9779-42BA23D79261}" dt="2018-10-11T01:25:11.521" v="370" actId="27636"/>
          <ac:spMkLst>
            <pc:docMk/>
            <pc:sldMk cId="1911874190" sldId="329"/>
            <ac:spMk id="3" creationId="{00000000-0000-0000-0000-000000000000}"/>
          </ac:spMkLst>
        </pc:spChg>
      </pc:sldChg>
      <pc:sldChg chg="modSp modAnim">
        <pc:chgData name="Preble, Edward" userId="3f699ce9-b5cc-4fed-b6d2-42f0fa8fd75f" providerId="ADAL" clId="{089D7AB9-073D-AF4C-9779-42BA23D79261}" dt="2018-10-14T20:15:24.765" v="6127" actId="20577"/>
        <pc:sldMkLst>
          <pc:docMk/>
          <pc:sldMk cId="1905993721" sldId="331"/>
        </pc:sldMkLst>
        <pc:spChg chg="mod">
          <ac:chgData name="Preble, Edward" userId="3f699ce9-b5cc-4fed-b6d2-42f0fa8fd75f" providerId="ADAL" clId="{089D7AB9-073D-AF4C-9779-42BA23D79261}" dt="2018-10-14T20:15:24.765" v="6127" actId="20577"/>
          <ac:spMkLst>
            <pc:docMk/>
            <pc:sldMk cId="1905993721" sldId="331"/>
            <ac:spMk id="3" creationId="{00000000-0000-0000-0000-000000000000}"/>
          </ac:spMkLst>
        </pc:spChg>
      </pc:sldChg>
      <pc:sldChg chg="delSp">
        <pc:chgData name="Preble, Edward" userId="3f699ce9-b5cc-4fed-b6d2-42f0fa8fd75f" providerId="ADAL" clId="{089D7AB9-073D-AF4C-9779-42BA23D79261}" dt="2018-10-11T03:52:42.575" v="2537" actId="478"/>
        <pc:sldMkLst>
          <pc:docMk/>
          <pc:sldMk cId="1196918663" sldId="333"/>
        </pc:sldMkLst>
        <pc:spChg chg="del">
          <ac:chgData name="Preble, Edward" userId="3f699ce9-b5cc-4fed-b6d2-42f0fa8fd75f" providerId="ADAL" clId="{089D7AB9-073D-AF4C-9779-42BA23D79261}" dt="2018-10-11T03:52:42.575" v="2537" actId="478"/>
          <ac:spMkLst>
            <pc:docMk/>
            <pc:sldMk cId="1196918663" sldId="333"/>
            <ac:spMk id="11" creationId="{BE99FB8E-23AF-C44D-98FE-43F89C6CF9FA}"/>
          </ac:spMkLst>
        </pc:spChg>
      </pc:sldChg>
      <pc:sldChg chg="modSp modAnim modNotesTx">
        <pc:chgData name="Preble, Edward" userId="3f699ce9-b5cc-4fed-b6d2-42f0fa8fd75f" providerId="ADAL" clId="{089D7AB9-073D-AF4C-9779-42BA23D79261}" dt="2018-10-12T17:36:32.248" v="5717" actId="20577"/>
        <pc:sldMkLst>
          <pc:docMk/>
          <pc:sldMk cId="677486055" sldId="334"/>
        </pc:sldMkLst>
        <pc:spChg chg="mod">
          <ac:chgData name="Preble, Edward" userId="3f699ce9-b5cc-4fed-b6d2-42f0fa8fd75f" providerId="ADAL" clId="{089D7AB9-073D-AF4C-9779-42BA23D79261}" dt="2018-10-11T01:31:35.734" v="399" actId="20577"/>
          <ac:spMkLst>
            <pc:docMk/>
            <pc:sldMk cId="677486055" sldId="334"/>
            <ac:spMk id="3" creationId="{00000000-0000-0000-0000-000000000000}"/>
          </ac:spMkLst>
        </pc:spChg>
      </pc:sldChg>
      <pc:sldChg chg="modSp modAnim">
        <pc:chgData name="Preble, Edward" userId="3f699ce9-b5cc-4fed-b6d2-42f0fa8fd75f" providerId="ADAL" clId="{089D7AB9-073D-AF4C-9779-42BA23D79261}" dt="2018-10-14T16:12:30.220" v="5995" actId="1038"/>
        <pc:sldMkLst>
          <pc:docMk/>
          <pc:sldMk cId="3329222037" sldId="335"/>
        </pc:sldMkLst>
        <pc:spChg chg="mod">
          <ac:chgData name="Preble, Edward" userId="3f699ce9-b5cc-4fed-b6d2-42f0fa8fd75f" providerId="ADAL" clId="{089D7AB9-073D-AF4C-9779-42BA23D79261}" dt="2018-10-11T03:43:50.503" v="2340" actId="13926"/>
          <ac:spMkLst>
            <pc:docMk/>
            <pc:sldMk cId="3329222037" sldId="335"/>
            <ac:spMk id="3" creationId="{8644B6B2-708D-2843-B080-941C2AD19F7B}"/>
          </ac:spMkLst>
        </pc:spChg>
        <pc:spChg chg="mod">
          <ac:chgData name="Preble, Edward" userId="3f699ce9-b5cc-4fed-b6d2-42f0fa8fd75f" providerId="ADAL" clId="{089D7AB9-073D-AF4C-9779-42BA23D79261}" dt="2018-10-14T16:12:20.366" v="5983" actId="14100"/>
          <ac:spMkLst>
            <pc:docMk/>
            <pc:sldMk cId="3329222037" sldId="335"/>
            <ac:spMk id="8" creationId="{0D55203F-4E80-EA4F-BB29-93CB2E22C17B}"/>
          </ac:spMkLst>
        </pc:spChg>
        <pc:spChg chg="mod">
          <ac:chgData name="Preble, Edward" userId="3f699ce9-b5cc-4fed-b6d2-42f0fa8fd75f" providerId="ADAL" clId="{089D7AB9-073D-AF4C-9779-42BA23D79261}" dt="2018-10-14T16:12:30.220" v="5995" actId="1038"/>
          <ac:spMkLst>
            <pc:docMk/>
            <pc:sldMk cId="3329222037" sldId="335"/>
            <ac:spMk id="12" creationId="{DDDD2FC5-0F0C-F14E-A765-DD7992699F9F}"/>
          </ac:spMkLst>
        </pc:spChg>
      </pc:sldChg>
      <pc:sldChg chg="modSp modAnim modNotesTx">
        <pc:chgData name="Preble, Edward" userId="3f699ce9-b5cc-4fed-b6d2-42f0fa8fd75f" providerId="ADAL" clId="{089D7AB9-073D-AF4C-9779-42BA23D79261}" dt="2018-10-11T03:56:06.175" v="2905" actId="20577"/>
        <pc:sldMkLst>
          <pc:docMk/>
          <pc:sldMk cId="2124725218" sldId="336"/>
        </pc:sldMkLst>
        <pc:spChg chg="mod">
          <ac:chgData name="Preble, Edward" userId="3f699ce9-b5cc-4fed-b6d2-42f0fa8fd75f" providerId="ADAL" clId="{089D7AB9-073D-AF4C-9779-42BA23D79261}" dt="2018-10-11T03:42:07.903" v="2335" actId="207"/>
          <ac:spMkLst>
            <pc:docMk/>
            <pc:sldMk cId="2124725218" sldId="336"/>
            <ac:spMk id="3" creationId="{76A6398D-FBCF-144E-AF2D-94F425C73861}"/>
          </ac:spMkLst>
        </pc:spChg>
      </pc:sldChg>
      <pc:sldChg chg="modSp modAnim modNotesTx">
        <pc:chgData name="Preble, Edward" userId="3f699ce9-b5cc-4fed-b6d2-42f0fa8fd75f" providerId="ADAL" clId="{089D7AB9-073D-AF4C-9779-42BA23D79261}" dt="2018-10-12T17:16:36.451" v="3248" actId="20577"/>
        <pc:sldMkLst>
          <pc:docMk/>
          <pc:sldMk cId="4180006729" sldId="338"/>
        </pc:sldMkLst>
        <pc:spChg chg="mod">
          <ac:chgData name="Preble, Edward" userId="3f699ce9-b5cc-4fed-b6d2-42f0fa8fd75f" providerId="ADAL" clId="{089D7AB9-073D-AF4C-9779-42BA23D79261}" dt="2018-10-12T17:07:36.151" v="3020" actId="20577"/>
          <ac:spMkLst>
            <pc:docMk/>
            <pc:sldMk cId="4180006729" sldId="338"/>
            <ac:spMk id="3" creationId="{CF243508-7022-C444-BC00-B8E0C03E085D}"/>
          </ac:spMkLst>
        </pc:spChg>
      </pc:sldChg>
      <pc:sldChg chg="addSp delSp modSp modAnim modNotesTx">
        <pc:chgData name="Preble, Edward" userId="3f699ce9-b5cc-4fed-b6d2-42f0fa8fd75f" providerId="ADAL" clId="{089D7AB9-073D-AF4C-9779-42BA23D79261}" dt="2018-10-12T17:34:23.010" v="5487" actId="20577"/>
        <pc:sldMkLst>
          <pc:docMk/>
          <pc:sldMk cId="2313325077" sldId="339"/>
        </pc:sldMkLst>
        <pc:spChg chg="mod">
          <ac:chgData name="Preble, Edward" userId="3f699ce9-b5cc-4fed-b6d2-42f0fa8fd75f" providerId="ADAL" clId="{089D7AB9-073D-AF4C-9779-42BA23D79261}" dt="2018-10-12T17:09:35.873" v="3030" actId="20577"/>
          <ac:spMkLst>
            <pc:docMk/>
            <pc:sldMk cId="2313325077" sldId="339"/>
            <ac:spMk id="2" creationId="{F16A107F-D67B-9A4C-BC8F-E8525990EEA5}"/>
          </ac:spMkLst>
        </pc:spChg>
        <pc:spChg chg="mod">
          <ac:chgData name="Preble, Edward" userId="3f699ce9-b5cc-4fed-b6d2-42f0fa8fd75f" providerId="ADAL" clId="{089D7AB9-073D-AF4C-9779-42BA23D79261}" dt="2018-10-12T17:28:19.085" v="5013" actId="20577"/>
          <ac:spMkLst>
            <pc:docMk/>
            <pc:sldMk cId="2313325077" sldId="339"/>
            <ac:spMk id="3" creationId="{732C327F-9A47-CD42-85A6-1FE58E3E4209}"/>
          </ac:spMkLst>
        </pc:spChg>
        <pc:spChg chg="del mod">
          <ac:chgData name="Preble, Edward" userId="3f699ce9-b5cc-4fed-b6d2-42f0fa8fd75f" providerId="ADAL" clId="{089D7AB9-073D-AF4C-9779-42BA23D79261}" dt="2018-10-11T01:18:40.646" v="276" actId="478"/>
          <ac:spMkLst>
            <pc:docMk/>
            <pc:sldMk cId="2313325077" sldId="339"/>
            <ac:spMk id="5" creationId="{FC4735CB-84C2-B24D-B719-39708573C296}"/>
          </ac:spMkLst>
        </pc:spChg>
        <pc:spChg chg="add mod">
          <ac:chgData name="Preble, Edward" userId="3f699ce9-b5cc-4fed-b6d2-42f0fa8fd75f" providerId="ADAL" clId="{089D7AB9-073D-AF4C-9779-42BA23D79261}" dt="2018-10-12T17:15:27.001" v="3112" actId="20577"/>
          <ac:spMkLst>
            <pc:docMk/>
            <pc:sldMk cId="2313325077" sldId="339"/>
            <ac:spMk id="6" creationId="{98AD5058-D9F5-DA4E-BE59-F7CF739AC927}"/>
          </ac:spMkLst>
        </pc:spChg>
        <pc:cxnChg chg="add del mod">
          <ac:chgData name="Preble, Edward" userId="3f699ce9-b5cc-4fed-b6d2-42f0fa8fd75f" providerId="ADAL" clId="{089D7AB9-073D-AF4C-9779-42BA23D79261}" dt="2018-10-11T01:27:26.201" v="389" actId="11529"/>
          <ac:cxnSpMkLst>
            <pc:docMk/>
            <pc:sldMk cId="2313325077" sldId="339"/>
            <ac:cxnSpMk id="8" creationId="{B57B4AD3-45D8-0643-BE20-F1CCC369AC06}"/>
          </ac:cxnSpMkLst>
        </pc:cxnChg>
        <pc:cxnChg chg="add mod">
          <ac:chgData name="Preble, Edward" userId="3f699ce9-b5cc-4fed-b6d2-42f0fa8fd75f" providerId="ADAL" clId="{089D7AB9-073D-AF4C-9779-42BA23D79261}" dt="2018-10-11T01:27:46.794" v="395" actId="14100"/>
          <ac:cxnSpMkLst>
            <pc:docMk/>
            <pc:sldMk cId="2313325077" sldId="339"/>
            <ac:cxnSpMk id="11" creationId="{DBAF6F5B-9B8D-314E-A949-422BEB5374CF}"/>
          </ac:cxnSpMkLst>
        </pc:cxnChg>
        <pc:cxnChg chg="add mod">
          <ac:chgData name="Preble, Edward" userId="3f699ce9-b5cc-4fed-b6d2-42f0fa8fd75f" providerId="ADAL" clId="{089D7AB9-073D-AF4C-9779-42BA23D79261}" dt="2018-10-11T01:27:54.600" v="398" actId="14100"/>
          <ac:cxnSpMkLst>
            <pc:docMk/>
            <pc:sldMk cId="2313325077" sldId="339"/>
            <ac:cxnSpMk id="13" creationId="{0B60F0BC-8CB6-E24F-9B8F-584A39F3F6BF}"/>
          </ac:cxnSpMkLst>
        </pc:cxnChg>
      </pc:sldChg>
      <pc:sldChg chg="modSp add modAnim">
        <pc:chgData name="Preble, Edward" userId="3f699ce9-b5cc-4fed-b6d2-42f0fa8fd75f" providerId="ADAL" clId="{089D7AB9-073D-AF4C-9779-42BA23D79261}" dt="2018-10-11T03:54:39.599" v="2676" actId="404"/>
        <pc:sldMkLst>
          <pc:docMk/>
          <pc:sldMk cId="4206485924" sldId="340"/>
        </pc:sldMkLst>
        <pc:spChg chg="mod">
          <ac:chgData name="Preble, Edward" userId="3f699ce9-b5cc-4fed-b6d2-42f0fa8fd75f" providerId="ADAL" clId="{089D7AB9-073D-AF4C-9779-42BA23D79261}" dt="2018-10-11T03:53:44.265" v="2580" actId="20577"/>
          <ac:spMkLst>
            <pc:docMk/>
            <pc:sldMk cId="4206485924" sldId="340"/>
            <ac:spMk id="2" creationId="{15E7BFD3-C705-6849-9E41-730F50722A2A}"/>
          </ac:spMkLst>
        </pc:spChg>
        <pc:spChg chg="mod">
          <ac:chgData name="Preble, Edward" userId="3f699ce9-b5cc-4fed-b6d2-42f0fa8fd75f" providerId="ADAL" clId="{089D7AB9-073D-AF4C-9779-42BA23D79261}" dt="2018-10-11T03:54:39.599" v="2676" actId="404"/>
          <ac:spMkLst>
            <pc:docMk/>
            <pc:sldMk cId="4206485924" sldId="340"/>
            <ac:spMk id="3" creationId="{F1A14682-5BE8-444B-95FE-8098270500B6}"/>
          </ac:spMkLst>
        </pc:spChg>
      </pc:sldChg>
      <pc:sldChg chg="addSp delSp modSp add delAnim modAnim">
        <pc:chgData name="Preble, Edward" userId="3f699ce9-b5cc-4fed-b6d2-42f0fa8fd75f" providerId="ADAL" clId="{089D7AB9-073D-AF4C-9779-42BA23D79261}" dt="2018-10-11T04:02:28.352" v="2968"/>
        <pc:sldMkLst>
          <pc:docMk/>
          <pc:sldMk cId="3997932734" sldId="341"/>
        </pc:sldMkLst>
        <pc:spChg chg="mod">
          <ac:chgData name="Preble, Edward" userId="3f699ce9-b5cc-4fed-b6d2-42f0fa8fd75f" providerId="ADAL" clId="{089D7AB9-073D-AF4C-9779-42BA23D79261}" dt="2018-10-11T03:58:25.404" v="2932" actId="20577"/>
          <ac:spMkLst>
            <pc:docMk/>
            <pc:sldMk cId="3997932734" sldId="341"/>
            <ac:spMk id="2" creationId="{D66945C7-E723-6B44-A07C-55070D710568}"/>
          </ac:spMkLst>
        </pc:spChg>
        <pc:spChg chg="del">
          <ac:chgData name="Preble, Edward" userId="3f699ce9-b5cc-4fed-b6d2-42f0fa8fd75f" providerId="ADAL" clId="{089D7AB9-073D-AF4C-9779-42BA23D79261}" dt="2018-10-11T03:58:27.900" v="2933" actId="478"/>
          <ac:spMkLst>
            <pc:docMk/>
            <pc:sldMk cId="3997932734" sldId="341"/>
            <ac:spMk id="3" creationId="{49FC3099-1135-AE47-A618-96BFE879BEEA}"/>
          </ac:spMkLst>
        </pc:spChg>
        <pc:spChg chg="add del mod">
          <ac:chgData name="Preble, Edward" userId="3f699ce9-b5cc-4fed-b6d2-42f0fa8fd75f" providerId="ADAL" clId="{089D7AB9-073D-AF4C-9779-42BA23D79261}" dt="2018-10-11T04:01:42.561" v="2960" actId="478"/>
          <ac:spMkLst>
            <pc:docMk/>
            <pc:sldMk cId="3997932734" sldId="341"/>
            <ac:spMk id="7" creationId="{0E467AB5-59E3-A24B-83F1-9500B38DE83E}"/>
          </ac:spMkLst>
        </pc:spChg>
        <pc:picChg chg="add mod modCrop">
          <ac:chgData name="Preble, Edward" userId="3f699ce9-b5cc-4fed-b6d2-42f0fa8fd75f" providerId="ADAL" clId="{089D7AB9-073D-AF4C-9779-42BA23D79261}" dt="2018-10-11T04:02:11.853" v="2966" actId="12789"/>
          <ac:picMkLst>
            <pc:docMk/>
            <pc:sldMk cId="3997932734" sldId="341"/>
            <ac:picMk id="6" creationId="{6E511A37-1B1A-B24B-96A4-B81C21606F01}"/>
          </ac:picMkLst>
        </pc:picChg>
        <pc:picChg chg="add mod modCrop">
          <ac:chgData name="Preble, Edward" userId="3f699ce9-b5cc-4fed-b6d2-42f0fa8fd75f" providerId="ADAL" clId="{089D7AB9-073D-AF4C-9779-42BA23D79261}" dt="2018-10-11T04:02:17.095" v="2967" actId="1076"/>
          <ac:picMkLst>
            <pc:docMk/>
            <pc:sldMk cId="3997932734" sldId="341"/>
            <ac:picMk id="8" creationId="{B4391867-0D6E-734F-BF3D-DDFDEAA36885}"/>
          </ac:picMkLst>
        </pc:picChg>
      </pc:sldChg>
      <pc:sldChg chg="addSp delSp modSp add modAnim">
        <pc:chgData name="Preble, Edward" userId="3f699ce9-b5cc-4fed-b6d2-42f0fa8fd75f" providerId="ADAL" clId="{089D7AB9-073D-AF4C-9779-42BA23D79261}" dt="2018-10-15T23:14:06.109" v="6196"/>
        <pc:sldMkLst>
          <pc:docMk/>
          <pc:sldMk cId="2082136605" sldId="342"/>
        </pc:sldMkLst>
        <pc:spChg chg="mod">
          <ac:chgData name="Preble, Edward" userId="3f699ce9-b5cc-4fed-b6d2-42f0fa8fd75f" providerId="ADAL" clId="{089D7AB9-073D-AF4C-9779-42BA23D79261}" dt="2018-10-11T04:11:53.124" v="3013" actId="20577"/>
          <ac:spMkLst>
            <pc:docMk/>
            <pc:sldMk cId="2082136605" sldId="342"/>
            <ac:spMk id="2" creationId="{AC79FB97-85EF-0944-BE2A-5AF96EB03157}"/>
          </ac:spMkLst>
        </pc:spChg>
        <pc:spChg chg="del">
          <ac:chgData name="Preble, Edward" userId="3f699ce9-b5cc-4fed-b6d2-42f0fa8fd75f" providerId="ADAL" clId="{089D7AB9-073D-AF4C-9779-42BA23D79261}" dt="2018-10-11T04:11:35.028" v="2971" actId="478"/>
          <ac:spMkLst>
            <pc:docMk/>
            <pc:sldMk cId="2082136605" sldId="342"/>
            <ac:spMk id="3" creationId="{F613A484-FFDF-4A46-8C92-199CD9284330}"/>
          </ac:spMkLst>
        </pc:spChg>
        <pc:picChg chg="add mod">
          <ac:chgData name="Preble, Edward" userId="3f699ce9-b5cc-4fed-b6d2-42f0fa8fd75f" providerId="ADAL" clId="{089D7AB9-073D-AF4C-9779-42BA23D79261}" dt="2018-10-11T04:12:01.879" v="3016" actId="1076"/>
          <ac:picMkLst>
            <pc:docMk/>
            <pc:sldMk cId="2082136605" sldId="342"/>
            <ac:picMk id="5" creationId="{0C6336D9-6D4B-134E-8115-A39A1AF070CE}"/>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1"/>
            <a:ext cx="2971800" cy="458788"/>
          </a:xfrm>
          <a:prstGeom prst="rect">
            <a:avLst/>
          </a:prstGeom>
        </p:spPr>
        <p:txBody>
          <a:bodyPr vert="horz" lIns="91440" tIns="45720" rIns="91440" bIns="45720" rtlCol="0"/>
          <a:lstStyle>
            <a:lvl1pPr algn="r">
              <a:defRPr sz="1200"/>
            </a:lvl1pPr>
          </a:lstStyle>
          <a:p>
            <a:fld id="{FB363897-50D1-3048-8B07-43D3B53FFEEC}" type="datetimeFigureOut">
              <a:rPr lang="en-US" smtClean="0"/>
              <a:t>10/15/18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49"/>
            <a:ext cx="5486400" cy="3600451"/>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C69E63E-9A10-F84C-BBB7-0FB81DE97DC6}" type="slidenum">
              <a:rPr lang="en-US" smtClean="0"/>
              <a:t>‹#›</a:t>
            </a:fld>
            <a:endParaRPr lang="en-US"/>
          </a:p>
        </p:txBody>
      </p:sp>
    </p:spTree>
    <p:extLst>
      <p:ext uri="{BB962C8B-B14F-4D97-AF65-F5344CB8AC3E}">
        <p14:creationId xmlns:p14="http://schemas.microsoft.com/office/powerpoint/2010/main" val="12823056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Rot="1" noChangeAspect="1" noChangeArrowheads="1" noTextEdit="1"/>
          </p:cNvSpPr>
          <p:nvPr>
            <p:ph type="sldImg"/>
          </p:nvPr>
        </p:nvSpPr>
        <p:spPr>
          <a:ln/>
        </p:spPr>
      </p:sp>
      <p:sp>
        <p:nvSpPr>
          <p:cNvPr id="14339" name="Rectangle 3"/>
          <p:cNvSpPr>
            <a:spLocks noGrp="1" noChangeArrowheads="1"/>
          </p:cNvSpPr>
          <p:nvPr>
            <p:ph type="body" idx="1"/>
          </p:nvPr>
        </p:nvSpPr>
        <p:spPr>
          <a:noFill/>
          <a:ln/>
        </p:spPr>
        <p:txBody>
          <a:bodyPr/>
          <a:lstStyle/>
          <a:p>
            <a:pPr eaLnBrk="1" hangingPunct="1"/>
            <a:endParaRPr lang="en-US" dirty="0"/>
          </a:p>
        </p:txBody>
      </p:sp>
    </p:spTree>
    <p:extLst>
      <p:ext uri="{BB962C8B-B14F-4D97-AF65-F5344CB8AC3E}">
        <p14:creationId xmlns:p14="http://schemas.microsoft.com/office/powerpoint/2010/main" val="9677339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69E63E-9A10-F84C-BBB7-0FB81DE97DC6}" type="slidenum">
              <a:rPr lang="en-US" smtClean="0"/>
              <a:t>10</a:t>
            </a:fld>
            <a:endParaRPr lang="en-US"/>
          </a:p>
        </p:txBody>
      </p:sp>
    </p:spTree>
    <p:extLst>
      <p:ext uri="{BB962C8B-B14F-4D97-AF65-F5344CB8AC3E}">
        <p14:creationId xmlns:p14="http://schemas.microsoft.com/office/powerpoint/2010/main" val="16451706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Data wise, to</a:t>
            </a:r>
            <a:r>
              <a:rPr lang="en-US" baseline="0" dirty="0"/>
              <a:t> train a CNN to identify a complex object, one needs ~10,000 diverse examples of the object</a:t>
            </a:r>
          </a:p>
          <a:p>
            <a:pPr marL="228600" indent="-228600">
              <a:buAutoNum type="arabicPeriod"/>
            </a:pPr>
            <a:r>
              <a:rPr lang="en-US" baseline="0" dirty="0"/>
              <a:t>A computer can’t tell a dog and a cat apart with just a few variables</a:t>
            </a:r>
          </a:p>
          <a:p>
            <a:pPr marL="228600" indent="-228600">
              <a:buAutoNum type="arabicPeriod"/>
            </a:pPr>
            <a:r>
              <a:rPr lang="en-US" baseline="0" dirty="0"/>
              <a:t>If you have a ton of data, and a very complex model, you need fast computing. Introduction of GPU usage for these calculations was key.</a:t>
            </a:r>
          </a:p>
          <a:p>
            <a:pPr marL="228600" indent="-228600">
              <a:buAutoNum type="arabicPeriod"/>
            </a:pPr>
            <a:endParaRPr lang="en-US" dirty="0"/>
          </a:p>
        </p:txBody>
      </p:sp>
      <p:sp>
        <p:nvSpPr>
          <p:cNvPr id="4" name="Slide Number Placeholder 3"/>
          <p:cNvSpPr>
            <a:spLocks noGrp="1"/>
          </p:cNvSpPr>
          <p:nvPr>
            <p:ph type="sldNum" sz="quarter" idx="10"/>
          </p:nvPr>
        </p:nvSpPr>
        <p:spPr/>
        <p:txBody>
          <a:bodyPr/>
          <a:lstStyle/>
          <a:p>
            <a:fld id="{8C69E63E-9A10-F84C-BBB7-0FB81DE97DC6}" type="slidenum">
              <a:rPr lang="en-US" smtClean="0"/>
              <a:t>11</a:t>
            </a:fld>
            <a:endParaRPr lang="en-US"/>
          </a:p>
        </p:txBody>
      </p:sp>
    </p:spTree>
    <p:extLst>
      <p:ext uri="{BB962C8B-B14F-4D97-AF65-F5344CB8AC3E}">
        <p14:creationId xmlns:p14="http://schemas.microsoft.com/office/powerpoint/2010/main" val="3916803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69E63E-9A10-F84C-BBB7-0FB81DE97DC6}" type="slidenum">
              <a:rPr lang="en-US" smtClean="0"/>
              <a:t>12</a:t>
            </a:fld>
            <a:endParaRPr lang="en-US"/>
          </a:p>
        </p:txBody>
      </p:sp>
    </p:spTree>
    <p:extLst>
      <p:ext uri="{BB962C8B-B14F-4D97-AF65-F5344CB8AC3E}">
        <p14:creationId xmlns:p14="http://schemas.microsoft.com/office/powerpoint/2010/main" val="3155973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Explain </a:t>
            </a:r>
            <a:r>
              <a:rPr lang="en-US" dirty="0" err="1"/>
              <a:t>tanh</a:t>
            </a:r>
            <a:r>
              <a:rPr lang="en-US" dirty="0"/>
              <a:t> function (similar to logit</a:t>
            </a:r>
            <a:r>
              <a:rPr lang="en-US" baseline="0" dirty="0"/>
              <a:t> </a:t>
            </a:r>
            <a:r>
              <a:rPr lang="en-US" dirty="0"/>
              <a:t>0-1, except -1-1) </a:t>
            </a:r>
          </a:p>
          <a:p>
            <a:pPr marL="171450" indent="-171450">
              <a:buFontTx/>
              <a:buChar char="-"/>
            </a:pPr>
            <a:r>
              <a:rPr lang="en-US" dirty="0"/>
              <a:t>Dividing line, left is orange,</a:t>
            </a:r>
            <a:r>
              <a:rPr lang="en-US" baseline="0" dirty="0"/>
              <a:t> right is blue. Probability of being orange/blue is higher as you go farther from the divide.</a:t>
            </a:r>
            <a:endParaRPr lang="en-US" dirty="0"/>
          </a:p>
          <a:p>
            <a:pPr marL="171450" indent="-171450">
              <a:buFontTx/>
              <a:buChar char="-"/>
            </a:pPr>
            <a:r>
              <a:rPr lang="en-US" dirty="0"/>
              <a:t>Look at random initial weights</a:t>
            </a:r>
          </a:p>
          <a:p>
            <a:pPr marL="171450" indent="-171450">
              <a:buFontTx/>
              <a:buChar char="-"/>
            </a:pPr>
            <a:r>
              <a:rPr lang="en-US" dirty="0"/>
              <a:t>Single click advance the model on</a:t>
            </a:r>
            <a:r>
              <a:rPr lang="en-US" baseline="0" dirty="0"/>
              <a:t> </a:t>
            </a:r>
            <a:r>
              <a:rPr lang="en-US" dirty="0"/>
              <a:t>the vertical feature only</a:t>
            </a:r>
          </a:p>
          <a:p>
            <a:pPr marL="628650" lvl="1" indent="-171450">
              <a:buFontTx/>
              <a:buChar char="-"/>
            </a:pPr>
            <a:r>
              <a:rPr lang="en-US" dirty="0"/>
              <a:t>Watch weights increase</a:t>
            </a:r>
          </a:p>
          <a:p>
            <a:pPr marL="628650" lvl="1" indent="-171450">
              <a:buFontTx/>
              <a:buChar char="-"/>
            </a:pPr>
            <a:r>
              <a:rPr lang="en-US" dirty="0"/>
              <a:t>Division gets clearer</a:t>
            </a:r>
          </a:p>
          <a:p>
            <a:pPr marL="628650" lvl="1" indent="-171450">
              <a:buFontTx/>
              <a:buChar char="-"/>
            </a:pPr>
            <a:r>
              <a:rPr lang="en-US" dirty="0"/>
              <a:t>Test loss gets lower and lower</a:t>
            </a:r>
          </a:p>
          <a:p>
            <a:pPr marL="171450" lvl="0" indent="-171450">
              <a:buFontTx/>
              <a:buChar char="-"/>
            </a:pPr>
            <a:endParaRPr lang="en-US" dirty="0"/>
          </a:p>
          <a:p>
            <a:pPr marL="171450" lvl="0" indent="-171450">
              <a:buFontTx/>
              <a:buChar char="-"/>
            </a:pPr>
            <a:r>
              <a:rPr lang="en-US" dirty="0"/>
              <a:t>Reset </a:t>
            </a:r>
            <a:r>
              <a:rPr lang="mr-IN" dirty="0"/>
              <a:t>–</a:t>
            </a:r>
            <a:r>
              <a:rPr lang="en-US" dirty="0"/>
              <a:t> show learning rate effect</a:t>
            </a:r>
          </a:p>
          <a:p>
            <a:pPr marL="171450" lvl="0" indent="-171450">
              <a:buFontTx/>
              <a:buChar char="-"/>
            </a:pPr>
            <a:r>
              <a:rPr lang="en-US" dirty="0"/>
              <a:t>Activation Function </a:t>
            </a:r>
            <a:r>
              <a:rPr lang="mr-IN" dirty="0"/>
              <a:t>–</a:t>
            </a:r>
            <a:r>
              <a:rPr lang="en-US" dirty="0"/>
              <a:t> </a:t>
            </a:r>
            <a:r>
              <a:rPr lang="en-US" dirty="0" err="1"/>
              <a:t>Tanh</a:t>
            </a:r>
            <a:r>
              <a:rPr lang="en-US" dirty="0"/>
              <a:t>, </a:t>
            </a:r>
            <a:r>
              <a:rPr lang="en-US" dirty="0" err="1"/>
              <a:t>ReLU</a:t>
            </a:r>
            <a:endParaRPr lang="en-US" dirty="0"/>
          </a:p>
          <a:p>
            <a:pPr marL="171450" lvl="0" indent="-171450">
              <a:buFontTx/>
              <a:buChar char="-"/>
            </a:pPr>
            <a:endParaRPr lang="en-US" dirty="0"/>
          </a:p>
          <a:p>
            <a:pPr marL="171450" lvl="0" indent="-171450">
              <a:buFontTx/>
              <a:buChar char="-"/>
            </a:pPr>
            <a:r>
              <a:rPr lang="en-US" dirty="0"/>
              <a:t>Single click advance the model on the horizontal feature only</a:t>
            </a:r>
          </a:p>
          <a:p>
            <a:pPr marL="171450" lvl="0" indent="-171450">
              <a:buFontTx/>
              <a:buChar char="-"/>
            </a:pPr>
            <a:r>
              <a:rPr lang="en-US" dirty="0"/>
              <a:t>Single click advance the model on the vertical + horizontal</a:t>
            </a:r>
          </a:p>
          <a:p>
            <a:pPr marL="171450" lvl="0" indent="-171450">
              <a:buFontTx/>
              <a:buChar char="-"/>
            </a:pPr>
            <a:r>
              <a:rPr lang="en-US" dirty="0"/>
              <a:t>Show next 3 features that they don’t work</a:t>
            </a:r>
            <a:endParaRPr lang="en-US" baseline="0" dirty="0"/>
          </a:p>
          <a:p>
            <a:pPr marL="171450" lvl="0" indent="-171450">
              <a:buFontTx/>
              <a:buChar char="-"/>
            </a:pPr>
            <a:endParaRPr lang="en-US" dirty="0"/>
          </a:p>
          <a:p>
            <a:pPr marL="171450" lvl="0" indent="-171450">
              <a:buFontTx/>
              <a:buChar char="-"/>
            </a:pPr>
            <a:r>
              <a:rPr lang="en-US" b="1" dirty="0"/>
              <a:t>This is a fundamental problem of SHALLOW NETWORKS. Bad feature = Bad results.</a:t>
            </a:r>
          </a:p>
          <a:p>
            <a:pPr marL="171450" lvl="0" indent="-171450">
              <a:buFontTx/>
              <a:buChar char="-"/>
            </a:pPr>
            <a:endParaRPr lang="en-US" dirty="0"/>
          </a:p>
          <a:p>
            <a:pPr marL="171450" lvl="0" indent="-171450">
              <a:buFontTx/>
              <a:buChar char="-"/>
            </a:pPr>
            <a:r>
              <a:rPr lang="en-US" dirty="0"/>
              <a:t>Do all 5 together</a:t>
            </a:r>
          </a:p>
          <a:p>
            <a:pPr marL="171450" lvl="0" indent="-171450">
              <a:buFontTx/>
              <a:buChar char="-"/>
            </a:pPr>
            <a:r>
              <a:rPr lang="en-US" dirty="0"/>
              <a:t>Weights that increase are said to be </a:t>
            </a:r>
            <a:r>
              <a:rPr lang="en-US" b="1" dirty="0"/>
              <a:t>ACTIVATED</a:t>
            </a:r>
            <a:endParaRPr lang="en-US" dirty="0"/>
          </a:p>
        </p:txBody>
      </p:sp>
      <p:sp>
        <p:nvSpPr>
          <p:cNvPr id="4" name="Slide Number Placeholder 3"/>
          <p:cNvSpPr>
            <a:spLocks noGrp="1"/>
          </p:cNvSpPr>
          <p:nvPr>
            <p:ph type="sldNum" sz="quarter" idx="10"/>
          </p:nvPr>
        </p:nvSpPr>
        <p:spPr/>
        <p:txBody>
          <a:bodyPr/>
          <a:lstStyle/>
          <a:p>
            <a:fld id="{8C69E63E-9A10-F84C-BBB7-0FB81DE97DC6}" type="slidenum">
              <a:rPr lang="en-US" smtClean="0"/>
              <a:t>13</a:t>
            </a:fld>
            <a:endParaRPr lang="en-US"/>
          </a:p>
        </p:txBody>
      </p:sp>
    </p:spTree>
    <p:extLst>
      <p:ext uri="{BB962C8B-B14F-4D97-AF65-F5344CB8AC3E}">
        <p14:creationId xmlns:p14="http://schemas.microsoft.com/office/powerpoint/2010/main" val="7267183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Lets take the same model, and try some transfer learning. Let’s “TRANSFER” this model to new data.</a:t>
            </a:r>
          </a:p>
          <a:p>
            <a:pPr marL="171450" indent="-171450">
              <a:buFontTx/>
              <a:buChar char="-"/>
            </a:pPr>
            <a:endParaRPr lang="en-US" dirty="0"/>
          </a:p>
          <a:p>
            <a:pPr marL="171450" indent="-171450">
              <a:buFontTx/>
              <a:buChar char="-"/>
            </a:pPr>
            <a:r>
              <a:rPr lang="en-US" dirty="0"/>
              <a:t>1 feature, 1 layer, 1 neuron – terrible</a:t>
            </a:r>
          </a:p>
          <a:p>
            <a:pPr marL="171450" indent="-171450">
              <a:buFontTx/>
              <a:buChar char="-"/>
            </a:pPr>
            <a:r>
              <a:rPr lang="en-US" dirty="0"/>
              <a:t>2 feature, 1 layer, 1 neuron – now get an angle, better</a:t>
            </a:r>
          </a:p>
          <a:p>
            <a:pPr marL="171450" indent="-171450">
              <a:buFontTx/>
              <a:buChar char="-"/>
            </a:pPr>
            <a:endParaRPr lang="en-US" dirty="0"/>
          </a:p>
          <a:p>
            <a:pPr marL="171450" indent="-171450">
              <a:buFontTx/>
              <a:buChar char="-"/>
            </a:pPr>
            <a:r>
              <a:rPr lang="en-US" dirty="0"/>
              <a:t>Lets add a second layer</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dirty="0"/>
              <a:t>2 feature, 2 layer, 1/1 neuron – Makes no sense to have single neuron</a:t>
            </a:r>
            <a:r>
              <a:rPr lang="en-US" baseline="0" dirty="0"/>
              <a:t> into single neuron, can reverse info, but can’t adjust it</a:t>
            </a:r>
          </a:p>
          <a:p>
            <a:pPr marL="171450" marR="0" indent="-171450" algn="l" defTabSz="914400" rtl="0" eaLnBrk="1" fontAlgn="auto" latinLnBrk="0" hangingPunct="1">
              <a:lnSpc>
                <a:spcPct val="100000"/>
              </a:lnSpc>
              <a:spcBef>
                <a:spcPts val="0"/>
              </a:spcBef>
              <a:spcAft>
                <a:spcPts val="0"/>
              </a:spcAft>
              <a:buClrTx/>
              <a:buSzTx/>
              <a:buFontTx/>
              <a:buChar char="-"/>
              <a:tabLst/>
              <a:defRPr/>
            </a:pPr>
            <a:endParaRPr lang="en-US" dirty="0"/>
          </a:p>
          <a:p>
            <a:pPr marL="171450" indent="-171450">
              <a:buFontTx/>
              <a:buChar char="-"/>
            </a:pPr>
            <a:r>
              <a:rPr lang="en-US" dirty="0"/>
              <a:t>Add second neuron to layer 1</a:t>
            </a:r>
          </a:p>
          <a:p>
            <a:pPr marL="171450" indent="-171450">
              <a:buFontTx/>
              <a:buChar char="-"/>
            </a:pPr>
            <a:r>
              <a:rPr lang="en-US" dirty="0"/>
              <a:t>2 feature, 2 layer, 2/1 neuron – Sometimes single line, like above. Sometimes more of a “corner”, sometimes makes</a:t>
            </a:r>
            <a:r>
              <a:rPr lang="en-US" baseline="0" dirty="0"/>
              <a:t> a valley (best)</a:t>
            </a:r>
          </a:p>
          <a:p>
            <a:pPr marL="628650" lvl="1" indent="-171450">
              <a:buFontTx/>
              <a:buChar char="-"/>
            </a:pPr>
            <a:r>
              <a:rPr lang="en-US" dirty="0"/>
              <a:t>Hover</a:t>
            </a:r>
            <a:r>
              <a:rPr lang="en-US" baseline="0" dirty="0"/>
              <a:t> over neurons and weights for each neuron to show how it adds up</a:t>
            </a:r>
          </a:p>
          <a:p>
            <a:pPr marL="171450" lvl="0" indent="-171450">
              <a:buFontTx/>
              <a:buChar char="-"/>
            </a:pPr>
            <a:endParaRPr lang="en-US" baseline="0" dirty="0"/>
          </a:p>
          <a:p>
            <a:pPr marL="171450" lvl="0" indent="-171450">
              <a:buFontTx/>
              <a:buChar char="-"/>
            </a:pPr>
            <a:r>
              <a:rPr lang="en-US" baseline="0" dirty="0"/>
              <a:t>So, with a small network, what is the best way to make this work? </a:t>
            </a:r>
          </a:p>
          <a:p>
            <a:pPr marL="171450" lvl="0" indent="-171450">
              <a:buFontTx/>
              <a:buChar char="-"/>
            </a:pPr>
            <a:r>
              <a:rPr lang="en-US" baseline="0" dirty="0"/>
              <a:t>Use the feature that fits the data better – Choose the X1X2 feature</a:t>
            </a:r>
          </a:p>
          <a:p>
            <a:pPr marL="171450" lvl="0" indent="-171450">
              <a:buFontTx/>
              <a:buChar char="-"/>
            </a:pPr>
            <a:endParaRPr lang="en-US" baseline="0" dirty="0"/>
          </a:p>
          <a:p>
            <a:pPr marL="171450" lvl="0" indent="-171450">
              <a:buFontTx/>
              <a:buChar char="-"/>
            </a:pPr>
            <a:r>
              <a:rPr lang="en-US" baseline="0" dirty="0"/>
              <a:t>With small networks of the past, feature engineering was where everyone worked to make this stuff happen. Good features = Good model. Bad features = no luck.</a:t>
            </a:r>
          </a:p>
          <a:p>
            <a:pPr marL="171450" lvl="0" indent="-171450">
              <a:buFontTx/>
              <a:buChar char="-"/>
            </a:pPr>
            <a:endParaRPr lang="en-US" baseline="0" dirty="0"/>
          </a:p>
          <a:p>
            <a:pPr marL="171450" lvl="0" indent="-171450">
              <a:buFontTx/>
              <a:buChar char="-"/>
            </a:pPr>
            <a:r>
              <a:rPr lang="en-US" baseline="0" dirty="0"/>
              <a:t>But, what is the magic feature to tell a cat apart from a dog?</a:t>
            </a:r>
          </a:p>
        </p:txBody>
      </p:sp>
      <p:sp>
        <p:nvSpPr>
          <p:cNvPr id="4" name="Slide Number Placeholder 3"/>
          <p:cNvSpPr>
            <a:spLocks noGrp="1"/>
          </p:cNvSpPr>
          <p:nvPr>
            <p:ph type="sldNum" sz="quarter" idx="10"/>
          </p:nvPr>
        </p:nvSpPr>
        <p:spPr/>
        <p:txBody>
          <a:bodyPr/>
          <a:lstStyle/>
          <a:p>
            <a:fld id="{8C69E63E-9A10-F84C-BBB7-0FB81DE97DC6}" type="slidenum">
              <a:rPr lang="en-US" smtClean="0"/>
              <a:t>14</a:t>
            </a:fld>
            <a:endParaRPr lang="en-US"/>
          </a:p>
        </p:txBody>
      </p:sp>
    </p:spTree>
    <p:extLst>
      <p:ext uri="{BB962C8B-B14F-4D97-AF65-F5344CB8AC3E}">
        <p14:creationId xmlns:p14="http://schemas.microsoft.com/office/powerpoint/2010/main" val="14834344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More complex Shape – Spiral</a:t>
            </a:r>
          </a:p>
          <a:p>
            <a:pPr marL="171450" indent="-171450">
              <a:buFontTx/>
              <a:buChar char="-"/>
            </a:pPr>
            <a:r>
              <a:rPr lang="en-US" dirty="0"/>
              <a:t>1 feature, 1 layer, 1 neuron – terrible</a:t>
            </a:r>
          </a:p>
          <a:p>
            <a:pPr marL="628650" lvl="1" indent="-171450">
              <a:buFontTx/>
              <a:buChar char="-"/>
            </a:pPr>
            <a:r>
              <a:rPr lang="en-US" dirty="0"/>
              <a:t>All features, - starts making dots</a:t>
            </a:r>
          </a:p>
          <a:p>
            <a:pPr marL="628650" lvl="1" indent="-171450">
              <a:buFontTx/>
              <a:buChar char="-"/>
            </a:pPr>
            <a:endParaRPr lang="en-US" dirty="0"/>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dirty="0"/>
              <a:t>All features</a:t>
            </a:r>
            <a:r>
              <a:rPr lang="en-US" baseline="0" dirty="0"/>
              <a:t> </a:t>
            </a:r>
            <a:r>
              <a:rPr lang="en-US" dirty="0"/>
              <a:t>, 1 layer, 2 neurons</a:t>
            </a:r>
          </a:p>
          <a:p>
            <a:pPr marL="628650" lvl="1" indent="-171450">
              <a:buFontTx/>
              <a:buChar char="-"/>
            </a:pPr>
            <a:r>
              <a:rPr lang="en-US" dirty="0"/>
              <a:t>All features</a:t>
            </a:r>
            <a:r>
              <a:rPr lang="en-US" baseline="0" dirty="0"/>
              <a:t> </a:t>
            </a:r>
            <a:r>
              <a:rPr lang="en-US" dirty="0"/>
              <a:t>– Keep trying until a semblance of a spiral</a:t>
            </a:r>
          </a:p>
          <a:p>
            <a:pPr marL="171450" lvl="0" indent="-171450">
              <a:buFontTx/>
              <a:buChar char="-"/>
            </a:pPr>
            <a:endParaRPr lang="en-US" dirty="0"/>
          </a:p>
          <a:p>
            <a:pPr marL="171450" lvl="0" indent="-171450">
              <a:buFontTx/>
              <a:buChar char="-"/>
            </a:pPr>
            <a:r>
              <a:rPr lang="en-US" dirty="0"/>
              <a:t>All features</a:t>
            </a:r>
            <a:r>
              <a:rPr lang="en-US" baseline="0" dirty="0"/>
              <a:t> </a:t>
            </a:r>
            <a:r>
              <a:rPr lang="en-US" dirty="0"/>
              <a:t>, 2 layers, 2 neurons, spirals lots of other stuff</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All features</a:t>
            </a:r>
            <a:r>
              <a:rPr lang="en-US" baseline="0" dirty="0"/>
              <a:t> </a:t>
            </a:r>
            <a:r>
              <a:rPr lang="en-US" dirty="0"/>
              <a:t>, 5 layers, top</a:t>
            </a:r>
            <a:r>
              <a:rPr lang="en-US" baseline="0" dirty="0"/>
              <a:t> layers are washed out. No new information being generated.</a:t>
            </a:r>
            <a:endParaRPr lang="en-US" dirty="0"/>
          </a:p>
          <a:p>
            <a:pPr marL="171450" lvl="0" indent="-171450">
              <a:buFontTx/>
              <a:buChar char="-"/>
            </a:pPr>
            <a:endParaRPr lang="en-US"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All features</a:t>
            </a:r>
            <a:r>
              <a:rPr lang="en-US" baseline="0" dirty="0"/>
              <a:t> </a:t>
            </a:r>
            <a:r>
              <a:rPr lang="en-US" dirty="0"/>
              <a:t>, 5 layers, 5/4/3/2/1, might get it</a:t>
            </a:r>
          </a:p>
          <a:p>
            <a:pPr marL="171450" lvl="0" indent="-171450">
              <a:buFontTx/>
              <a:buChar char="-"/>
            </a:pPr>
            <a:endParaRPr lang="en-US" dirty="0"/>
          </a:p>
          <a:p>
            <a:pPr marL="171450" indent="-171450">
              <a:buFontTx/>
              <a:buChar char="-"/>
            </a:pPr>
            <a:r>
              <a:rPr lang="en-US" dirty="0"/>
              <a:t>6 layers, 7/6/5/4/3/2, starts working pretty well pretty quickly</a:t>
            </a:r>
            <a:r>
              <a:rPr lang="en-US" baseline="0" dirty="0"/>
              <a:t> </a:t>
            </a:r>
            <a:r>
              <a:rPr lang="en-US" dirty="0"/>
              <a:t>– weird looking, but works</a:t>
            </a:r>
          </a:p>
        </p:txBody>
      </p:sp>
      <p:sp>
        <p:nvSpPr>
          <p:cNvPr id="4" name="Slide Number Placeholder 3"/>
          <p:cNvSpPr>
            <a:spLocks noGrp="1"/>
          </p:cNvSpPr>
          <p:nvPr>
            <p:ph type="sldNum" sz="quarter" idx="10"/>
          </p:nvPr>
        </p:nvSpPr>
        <p:spPr/>
        <p:txBody>
          <a:bodyPr/>
          <a:lstStyle/>
          <a:p>
            <a:fld id="{8C69E63E-9A10-F84C-BBB7-0FB81DE97DC6}" type="slidenum">
              <a:rPr lang="en-US" smtClean="0">
                <a:solidFill>
                  <a:prstClr val="black"/>
                </a:solidFill>
              </a:rPr>
              <a:pPr/>
              <a:t>15</a:t>
            </a:fld>
            <a:endParaRPr lang="en-US">
              <a:solidFill>
                <a:prstClr val="black"/>
              </a:solidFill>
            </a:endParaRPr>
          </a:p>
        </p:txBody>
      </p:sp>
    </p:spTree>
    <p:extLst>
      <p:ext uri="{BB962C8B-B14F-4D97-AF65-F5344CB8AC3E}">
        <p14:creationId xmlns:p14="http://schemas.microsoft.com/office/powerpoint/2010/main" val="15402085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69E63E-9A10-F84C-BBB7-0FB81DE97DC6}" type="slidenum">
              <a:rPr lang="en-US" smtClean="0"/>
              <a:t>16</a:t>
            </a:fld>
            <a:endParaRPr lang="en-US"/>
          </a:p>
        </p:txBody>
      </p:sp>
    </p:spTree>
    <p:extLst>
      <p:ext uri="{BB962C8B-B14F-4D97-AF65-F5344CB8AC3E}">
        <p14:creationId xmlns:p14="http://schemas.microsoft.com/office/powerpoint/2010/main" val="21083101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is that it? Now I know how to separate color blind appropriate color dots?  I need to know more to tackle the internet’s most important activity, which is working on cat videos. I need code that can tell me that this is a cat, typing on a laptop, in the kitchen.</a:t>
            </a:r>
          </a:p>
          <a:p>
            <a:endParaRPr lang="en-US" dirty="0"/>
          </a:p>
          <a:p>
            <a:r>
              <a:rPr lang="en-US" dirty="0"/>
              <a:t>Can </a:t>
            </a:r>
            <a:r>
              <a:rPr lang="en-US" dirty="0" err="1"/>
              <a:t>tensorflow</a:t>
            </a:r>
            <a:r>
              <a:rPr lang="en-US" dirty="0"/>
              <a:t> playground do that?  No, obviously it can’t. We need much more sophisticated models.</a:t>
            </a:r>
          </a:p>
        </p:txBody>
      </p:sp>
      <p:sp>
        <p:nvSpPr>
          <p:cNvPr id="4" name="Slide Number Placeholder 3"/>
          <p:cNvSpPr>
            <a:spLocks noGrp="1"/>
          </p:cNvSpPr>
          <p:nvPr>
            <p:ph type="sldNum" sz="quarter" idx="10"/>
          </p:nvPr>
        </p:nvSpPr>
        <p:spPr/>
        <p:txBody>
          <a:bodyPr/>
          <a:lstStyle/>
          <a:p>
            <a:fld id="{8C69E63E-9A10-F84C-BBB7-0FB81DE97DC6}" type="slidenum">
              <a:rPr lang="en-US" smtClean="0"/>
              <a:t>17</a:t>
            </a:fld>
            <a:endParaRPr lang="en-US"/>
          </a:p>
        </p:txBody>
      </p:sp>
    </p:spTree>
    <p:extLst>
      <p:ext uri="{BB962C8B-B14F-4D97-AF65-F5344CB8AC3E}">
        <p14:creationId xmlns:p14="http://schemas.microsoft.com/office/powerpoint/2010/main" val="8881626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a:t>
            </a:r>
            <a:r>
              <a:rPr lang="en-US" baseline="0" dirty="0"/>
              <a:t> to the structure of the CNN, and how these layers start really working for complex images.</a:t>
            </a:r>
          </a:p>
          <a:p>
            <a:endParaRPr lang="en-US" baseline="0" dirty="0"/>
          </a:p>
          <a:p>
            <a:r>
              <a:rPr lang="en-US" baseline="0" dirty="0"/>
              <a:t>For an image, the input layers, instead of being data points like the playground example, they will be the actual pixel values for the image. The last model I used at RTI had 704x704 pixel input images, with 3 colors (RGB), which translates into ~1.5M input neurons.</a:t>
            </a:r>
          </a:p>
          <a:p>
            <a:endParaRPr lang="en-US" baseline="0" dirty="0"/>
          </a:p>
          <a:p>
            <a:r>
              <a:rPr lang="en-US" baseline="0" dirty="0"/>
              <a:t>So, you feed this image into the network, certain neurons and features will “activate”, which will then output at the end, is it blue or orange?  Is it a cat or a dog?</a:t>
            </a:r>
          </a:p>
          <a:p>
            <a:endParaRPr lang="en-US" baseline="0" dirty="0"/>
          </a:p>
          <a:p>
            <a:r>
              <a:rPr lang="en-US" baseline="0" dirty="0"/>
              <a:t>On Inception v3, the number of layers is 48, the number of parameters is ~23M, the number of multiply/add calculations per sweep is ~5B.</a:t>
            </a:r>
          </a:p>
          <a:p>
            <a:endParaRPr lang="en-US" baseline="0" dirty="0"/>
          </a:p>
          <a:p>
            <a:r>
              <a:rPr lang="en-US" baseline="0" dirty="0"/>
              <a:t>This is DEEP LEARNING. There is a ton going on under the hood.</a:t>
            </a:r>
          </a:p>
          <a:p>
            <a:endParaRPr lang="en-US" baseline="0" dirty="0"/>
          </a:p>
          <a:p>
            <a:endParaRPr lang="en-US" baseline="0" dirty="0"/>
          </a:p>
          <a:p>
            <a:endParaRPr lang="en-US" dirty="0"/>
          </a:p>
        </p:txBody>
      </p:sp>
      <p:sp>
        <p:nvSpPr>
          <p:cNvPr id="4" name="Slide Number Placeholder 3"/>
          <p:cNvSpPr>
            <a:spLocks noGrp="1"/>
          </p:cNvSpPr>
          <p:nvPr>
            <p:ph type="sldNum" sz="quarter" idx="10"/>
          </p:nvPr>
        </p:nvSpPr>
        <p:spPr/>
        <p:txBody>
          <a:bodyPr/>
          <a:lstStyle/>
          <a:p>
            <a:fld id="{8C69E63E-9A10-F84C-BBB7-0FB81DE97DC6}" type="slidenum">
              <a:rPr lang="en-US" smtClean="0"/>
              <a:t>18</a:t>
            </a:fld>
            <a:endParaRPr lang="en-US"/>
          </a:p>
        </p:txBody>
      </p:sp>
    </p:spTree>
    <p:extLst>
      <p:ext uri="{BB962C8B-B14F-4D97-AF65-F5344CB8AC3E}">
        <p14:creationId xmlns:p14="http://schemas.microsoft.com/office/powerpoint/2010/main" val="4577075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C69E63E-9A10-F84C-BBB7-0FB81DE97DC6}" type="slidenum">
              <a:rPr lang="en-US" smtClean="0"/>
              <a:t>19</a:t>
            </a:fld>
            <a:endParaRPr lang="en-US"/>
          </a:p>
        </p:txBody>
      </p:sp>
    </p:spTree>
    <p:extLst>
      <p:ext uri="{BB962C8B-B14F-4D97-AF65-F5344CB8AC3E}">
        <p14:creationId xmlns:p14="http://schemas.microsoft.com/office/powerpoint/2010/main" val="1900383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C69E63E-9A10-F84C-BBB7-0FB81DE97DC6}" type="slidenum">
              <a:rPr lang="en-US" smtClean="0"/>
              <a:t>2</a:t>
            </a:fld>
            <a:endParaRPr lang="en-US"/>
          </a:p>
        </p:txBody>
      </p:sp>
    </p:spTree>
    <p:extLst>
      <p:ext uri="{BB962C8B-B14F-4D97-AF65-F5344CB8AC3E}">
        <p14:creationId xmlns:p14="http://schemas.microsoft.com/office/powerpoint/2010/main" val="4204396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dirty="0"/>
              <a:t>https://</a:t>
            </a:r>
            <a:r>
              <a:rPr lang="en-US" dirty="0" err="1"/>
              <a:t>www.youtube.com</a:t>
            </a:r>
            <a:r>
              <a:rPr lang="en-US" dirty="0"/>
              <a:t>/</a:t>
            </a:r>
            <a:r>
              <a:rPr lang="en-US" dirty="0" err="1"/>
              <a:t>watch?v</a:t>
            </a:r>
            <a:r>
              <a:rPr lang="en-US" dirty="0"/>
              <a:t>=n6XSDA3kfEw</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dirty="0"/>
              <a:t>http://</a:t>
            </a:r>
            <a:r>
              <a:rPr lang="en-US" dirty="0" err="1"/>
              <a:t>slazebni.cs.illinois.edu</a:t>
            </a:r>
            <a:r>
              <a:rPr lang="en-US" dirty="0"/>
              <a:t>/spring17/lec01_cnn_architectures.pdf</a:t>
            </a: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8C69E63E-9A10-F84C-BBB7-0FB81DE97DC6}" type="slidenum">
              <a:rPr lang="en-US" smtClean="0">
                <a:solidFill>
                  <a:prstClr val="black"/>
                </a:solidFill>
              </a:rPr>
              <a:pPr/>
              <a:t>20</a:t>
            </a:fld>
            <a:endParaRPr lang="en-US">
              <a:solidFill>
                <a:prstClr val="black"/>
              </a:solidFill>
            </a:endParaRPr>
          </a:p>
        </p:txBody>
      </p:sp>
    </p:spTree>
    <p:extLst>
      <p:ext uri="{BB962C8B-B14F-4D97-AF65-F5344CB8AC3E}">
        <p14:creationId xmlns:p14="http://schemas.microsoft.com/office/powerpoint/2010/main" val="21254437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8C69E63E-9A10-F84C-BBB7-0FB81DE97DC6}" type="slidenum">
              <a:rPr lang="en-US" smtClean="0">
                <a:solidFill>
                  <a:prstClr val="black"/>
                </a:solidFill>
              </a:rPr>
              <a:pPr/>
              <a:t>21</a:t>
            </a:fld>
            <a:endParaRPr lang="en-US">
              <a:solidFill>
                <a:prstClr val="black"/>
              </a:solidFill>
            </a:endParaRPr>
          </a:p>
        </p:txBody>
      </p:sp>
    </p:spTree>
    <p:extLst>
      <p:ext uri="{BB962C8B-B14F-4D97-AF65-F5344CB8AC3E}">
        <p14:creationId xmlns:p14="http://schemas.microsoft.com/office/powerpoint/2010/main" val="72808316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Remember beginning of lecture, to make the 4 blob data work, we could battle with linear features and a few layer/neuron combos</a:t>
            </a:r>
          </a:p>
          <a:p>
            <a:endParaRPr lang="en-US" sz="1200" dirty="0"/>
          </a:p>
          <a:p>
            <a:r>
              <a:rPr lang="en-US" sz="1200" dirty="0"/>
              <a:t>Or, just needed to use the right feature and it works instantly</a:t>
            </a:r>
          </a:p>
          <a:p>
            <a:endParaRPr lang="en-US" sz="1200" dirty="0"/>
          </a:p>
          <a:p>
            <a:r>
              <a:rPr lang="en-US" sz="1200" dirty="0"/>
              <a:t>Google (and others) have figured out those features and pre-trained a number of model architectures</a:t>
            </a:r>
          </a:p>
        </p:txBody>
      </p:sp>
      <p:sp>
        <p:nvSpPr>
          <p:cNvPr id="4" name="Slide Number Placeholder 3"/>
          <p:cNvSpPr>
            <a:spLocks noGrp="1"/>
          </p:cNvSpPr>
          <p:nvPr>
            <p:ph type="sldNum" sz="quarter" idx="10"/>
          </p:nvPr>
        </p:nvSpPr>
        <p:spPr/>
        <p:txBody>
          <a:bodyPr/>
          <a:lstStyle/>
          <a:p>
            <a:fld id="{8C69E63E-9A10-F84C-BBB7-0FB81DE97DC6}" type="slidenum">
              <a:rPr lang="en-US" smtClean="0"/>
              <a:t>23</a:t>
            </a:fld>
            <a:endParaRPr lang="en-US"/>
          </a:p>
        </p:txBody>
      </p:sp>
    </p:spTree>
    <p:extLst>
      <p:ext uri="{BB962C8B-B14F-4D97-AF65-F5344CB8AC3E}">
        <p14:creationId xmlns:p14="http://schemas.microsoft.com/office/powerpoint/2010/main" val="182549014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C69E63E-9A10-F84C-BBB7-0FB81DE97DC6}" type="slidenum">
              <a:rPr lang="en-US" smtClean="0"/>
              <a:t>24</a:t>
            </a:fld>
            <a:endParaRPr lang="en-US"/>
          </a:p>
        </p:txBody>
      </p:sp>
    </p:spTree>
    <p:extLst>
      <p:ext uri="{BB962C8B-B14F-4D97-AF65-F5344CB8AC3E}">
        <p14:creationId xmlns:p14="http://schemas.microsoft.com/office/powerpoint/2010/main" val="66592837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C69E63E-9A10-F84C-BBB7-0FB81DE97DC6}" type="slidenum">
              <a:rPr lang="en-US" smtClean="0"/>
              <a:t>25</a:t>
            </a:fld>
            <a:endParaRPr lang="en-US"/>
          </a:p>
        </p:txBody>
      </p:sp>
    </p:spTree>
    <p:extLst>
      <p:ext uri="{BB962C8B-B14F-4D97-AF65-F5344CB8AC3E}">
        <p14:creationId xmlns:p14="http://schemas.microsoft.com/office/powerpoint/2010/main" val="7607270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C69E63E-9A10-F84C-BBB7-0FB81DE97DC6}" type="slidenum">
              <a:rPr lang="en-US" smtClean="0"/>
              <a:t>26</a:t>
            </a:fld>
            <a:endParaRPr lang="en-US"/>
          </a:p>
        </p:txBody>
      </p:sp>
    </p:spTree>
    <p:extLst>
      <p:ext uri="{BB962C8B-B14F-4D97-AF65-F5344CB8AC3E}">
        <p14:creationId xmlns:p14="http://schemas.microsoft.com/office/powerpoint/2010/main" val="80125019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C69E63E-9A10-F84C-BBB7-0FB81DE97DC6}" type="slidenum">
              <a:rPr lang="en-US" smtClean="0"/>
              <a:t>27</a:t>
            </a:fld>
            <a:endParaRPr lang="en-US"/>
          </a:p>
        </p:txBody>
      </p:sp>
    </p:spTree>
    <p:extLst>
      <p:ext uri="{BB962C8B-B14F-4D97-AF65-F5344CB8AC3E}">
        <p14:creationId xmlns:p14="http://schemas.microsoft.com/office/powerpoint/2010/main" val="188961109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 a google demo, called </a:t>
            </a:r>
            <a:r>
              <a:rPr lang="en-US" dirty="0" err="1"/>
              <a:t>tensorflow</a:t>
            </a:r>
            <a:r>
              <a:rPr lang="en-US" dirty="0"/>
              <a:t> for poets, that we can check out.</a:t>
            </a:r>
          </a:p>
          <a:p>
            <a:endParaRPr lang="en-US" dirty="0"/>
          </a:p>
          <a:p>
            <a:r>
              <a:rPr lang="en-US" dirty="0"/>
              <a:t>This demo will create an image classifier that can classify 5 types of flowers.</a:t>
            </a:r>
          </a:p>
          <a:p>
            <a:endParaRPr lang="en-US" dirty="0"/>
          </a:p>
          <a:p>
            <a:r>
              <a:rPr lang="en-US" dirty="0"/>
              <a:t>I’m going to go through the setup quickly, but I have created a </a:t>
            </a:r>
            <a:r>
              <a:rPr lang="en-US" dirty="0" err="1"/>
              <a:t>jupyter</a:t>
            </a:r>
            <a:r>
              <a:rPr lang="en-US" dirty="0"/>
              <a:t> notebook that you can download later to mimic this. My notebook has more detail, especially on installation, which might make it easier to get this thing working for you.</a:t>
            </a:r>
          </a:p>
          <a:p>
            <a:endParaRPr lang="en-US" dirty="0"/>
          </a:p>
          <a:p>
            <a:r>
              <a:rPr lang="en-US" dirty="0"/>
              <a:t>1. Setup of </a:t>
            </a:r>
            <a:r>
              <a:rPr lang="en-US" dirty="0" err="1"/>
              <a:t>tensorflow</a:t>
            </a:r>
            <a:endParaRPr lang="en-US" dirty="0"/>
          </a:p>
          <a:p>
            <a:r>
              <a:rPr lang="en-US" dirty="0"/>
              <a:t>2. Download code to retrain the model</a:t>
            </a:r>
          </a:p>
          <a:p>
            <a:r>
              <a:rPr lang="en-US" dirty="0"/>
              <a:t>3. Download training pictures</a:t>
            </a:r>
          </a:p>
          <a:p>
            <a:r>
              <a:rPr lang="en-US" dirty="0"/>
              <a:t>4. My notebook deviates from the demo a little here, because there are bugs that I want to point out, and because I want to actually hold out some of the images to test with later 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5. I copy 15 images out of the training folder so the model will never see them.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 </a:t>
            </a:r>
          </a:p>
        </p:txBody>
      </p:sp>
      <p:sp>
        <p:nvSpPr>
          <p:cNvPr id="4" name="Slide Number Placeholder 3"/>
          <p:cNvSpPr>
            <a:spLocks noGrp="1"/>
          </p:cNvSpPr>
          <p:nvPr>
            <p:ph type="sldNum" sz="quarter" idx="10"/>
          </p:nvPr>
        </p:nvSpPr>
        <p:spPr/>
        <p:txBody>
          <a:bodyPr/>
          <a:lstStyle/>
          <a:p>
            <a:fld id="{8C69E63E-9A10-F84C-BBB7-0FB81DE97DC6}" type="slidenum">
              <a:rPr lang="en-US" smtClean="0"/>
              <a:t>28</a:t>
            </a:fld>
            <a:endParaRPr lang="en-US"/>
          </a:p>
        </p:txBody>
      </p:sp>
    </p:spTree>
    <p:extLst>
      <p:ext uri="{BB962C8B-B14F-4D97-AF65-F5344CB8AC3E}">
        <p14:creationId xmlns:p14="http://schemas.microsoft.com/office/powerpoint/2010/main" val="170551863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C69E63E-9A10-F84C-BBB7-0FB81DE97DC6}" type="slidenum">
              <a:rPr lang="en-US" smtClean="0"/>
              <a:t>29</a:t>
            </a:fld>
            <a:endParaRPr lang="en-US"/>
          </a:p>
        </p:txBody>
      </p:sp>
    </p:spTree>
    <p:extLst>
      <p:ext uri="{BB962C8B-B14F-4D97-AF65-F5344CB8AC3E}">
        <p14:creationId xmlns:p14="http://schemas.microsoft.com/office/powerpoint/2010/main" val="3999509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C69E63E-9A10-F84C-BBB7-0FB81DE97DC6}" type="slidenum">
              <a:rPr lang="en-US" smtClean="0"/>
              <a:t>30</a:t>
            </a:fld>
            <a:endParaRPr lang="en-US"/>
          </a:p>
        </p:txBody>
      </p:sp>
    </p:spTree>
    <p:extLst>
      <p:ext uri="{BB962C8B-B14F-4D97-AF65-F5344CB8AC3E}">
        <p14:creationId xmlns:p14="http://schemas.microsoft.com/office/powerpoint/2010/main" val="351969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69E63E-9A10-F84C-BBB7-0FB81DE97DC6}" type="slidenum">
              <a:rPr lang="en-US" smtClean="0"/>
              <a:t>3</a:t>
            </a:fld>
            <a:endParaRPr lang="en-US"/>
          </a:p>
        </p:txBody>
      </p:sp>
    </p:spTree>
    <p:extLst>
      <p:ext uri="{BB962C8B-B14F-4D97-AF65-F5344CB8AC3E}">
        <p14:creationId xmlns:p14="http://schemas.microsoft.com/office/powerpoint/2010/main" val="194816714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C69E63E-9A10-F84C-BBB7-0FB81DE97DC6}" type="slidenum">
              <a:rPr lang="en-US" smtClean="0"/>
              <a:t>31</a:t>
            </a:fld>
            <a:endParaRPr lang="en-US"/>
          </a:p>
        </p:txBody>
      </p:sp>
    </p:spTree>
    <p:extLst>
      <p:ext uri="{BB962C8B-B14F-4D97-AF65-F5344CB8AC3E}">
        <p14:creationId xmlns:p14="http://schemas.microsoft.com/office/powerpoint/2010/main" val="99732060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C69E63E-9A10-F84C-BBB7-0FB81DE97DC6}" type="slidenum">
              <a:rPr lang="en-US" smtClean="0"/>
              <a:t>32</a:t>
            </a:fld>
            <a:endParaRPr lang="en-US"/>
          </a:p>
        </p:txBody>
      </p:sp>
    </p:spTree>
    <p:extLst>
      <p:ext uri="{BB962C8B-B14F-4D97-AF65-F5344CB8AC3E}">
        <p14:creationId xmlns:p14="http://schemas.microsoft.com/office/powerpoint/2010/main" val="202246043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69E63E-9A10-F84C-BBB7-0FB81DE97DC6}" type="slidenum">
              <a:rPr lang="en-US" smtClean="0"/>
              <a:t>33</a:t>
            </a:fld>
            <a:endParaRPr lang="en-US"/>
          </a:p>
        </p:txBody>
      </p:sp>
    </p:spTree>
    <p:extLst>
      <p:ext uri="{BB962C8B-B14F-4D97-AF65-F5344CB8AC3E}">
        <p14:creationId xmlns:p14="http://schemas.microsoft.com/office/powerpoint/2010/main" val="112133271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C69E63E-9A10-F84C-BBB7-0FB81DE97DC6}" type="slidenum">
              <a:rPr lang="en-US" smtClean="0"/>
              <a:t>34</a:t>
            </a:fld>
            <a:endParaRPr lang="en-US"/>
          </a:p>
        </p:txBody>
      </p:sp>
    </p:spTree>
    <p:extLst>
      <p:ext uri="{BB962C8B-B14F-4D97-AF65-F5344CB8AC3E}">
        <p14:creationId xmlns:p14="http://schemas.microsoft.com/office/powerpoint/2010/main" val="206993858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Object tracker for Drone Use Case</a:t>
            </a:r>
          </a:p>
          <a:p>
            <a:r>
              <a:rPr lang="en-US" dirty="0"/>
              <a:t>Just perfectly labeled 3720 images for a unique object case!</a:t>
            </a:r>
          </a:p>
          <a:p>
            <a:endParaRPr lang="en-US" dirty="0"/>
          </a:p>
          <a:p>
            <a:r>
              <a:rPr lang="en-US" dirty="0"/>
              <a:t>In </a:t>
            </a:r>
            <a:r>
              <a:rPr lang="en-US" dirty="0" err="1"/>
              <a:t>Pycharm</a:t>
            </a:r>
            <a:r>
              <a:rPr lang="en-US" dirty="0"/>
              <a:t>, switch to Charlie Chaplin</a:t>
            </a:r>
          </a:p>
          <a:p>
            <a:pPr marL="171450" indent="-171450">
              <a:buFontTx/>
              <a:buChar char="-"/>
            </a:pPr>
            <a:r>
              <a:rPr lang="en-US" dirty="0"/>
              <a:t>Works for Chaplin</a:t>
            </a:r>
          </a:p>
          <a:p>
            <a:pPr marL="171450" indent="-171450">
              <a:buFontTx/>
              <a:buChar char="-"/>
            </a:pPr>
            <a:r>
              <a:rPr lang="en-US" dirty="0"/>
              <a:t>Doesn’t work for couple behind him</a:t>
            </a:r>
          </a:p>
        </p:txBody>
      </p:sp>
      <p:sp>
        <p:nvSpPr>
          <p:cNvPr id="4" name="Slide Number Placeholder 3"/>
          <p:cNvSpPr>
            <a:spLocks noGrp="1"/>
          </p:cNvSpPr>
          <p:nvPr>
            <p:ph type="sldNum" sz="quarter" idx="10"/>
          </p:nvPr>
        </p:nvSpPr>
        <p:spPr/>
        <p:txBody>
          <a:bodyPr/>
          <a:lstStyle/>
          <a:p>
            <a:fld id="{8C69E63E-9A10-F84C-BBB7-0FB81DE97DC6}" type="slidenum">
              <a:rPr lang="en-US" smtClean="0"/>
              <a:t>35</a:t>
            </a:fld>
            <a:endParaRPr lang="en-US"/>
          </a:p>
        </p:txBody>
      </p:sp>
    </p:spTree>
    <p:extLst>
      <p:ext uri="{BB962C8B-B14F-4D97-AF65-F5344CB8AC3E}">
        <p14:creationId xmlns:p14="http://schemas.microsoft.com/office/powerpoint/2010/main" val="22263266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Good place for questions!</a:t>
            </a:r>
          </a:p>
        </p:txBody>
      </p:sp>
      <p:sp>
        <p:nvSpPr>
          <p:cNvPr id="4" name="Slide Number Placeholder 3"/>
          <p:cNvSpPr>
            <a:spLocks noGrp="1"/>
          </p:cNvSpPr>
          <p:nvPr>
            <p:ph type="sldNum" sz="quarter" idx="10"/>
          </p:nvPr>
        </p:nvSpPr>
        <p:spPr/>
        <p:txBody>
          <a:bodyPr/>
          <a:lstStyle/>
          <a:p>
            <a:fld id="{8C69E63E-9A10-F84C-BBB7-0FB81DE97DC6}" type="slidenum">
              <a:rPr lang="en-US" smtClean="0"/>
              <a:t>36</a:t>
            </a:fld>
            <a:endParaRPr lang="en-US"/>
          </a:p>
        </p:txBody>
      </p:sp>
    </p:spTree>
    <p:extLst>
      <p:ext uri="{BB962C8B-B14F-4D97-AF65-F5344CB8AC3E}">
        <p14:creationId xmlns:p14="http://schemas.microsoft.com/office/powerpoint/2010/main" val="87060354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C69E63E-9A10-F84C-BBB7-0FB81DE97DC6}" type="slidenum">
              <a:rPr lang="en-US" smtClean="0"/>
              <a:t>37</a:t>
            </a:fld>
            <a:endParaRPr lang="en-US"/>
          </a:p>
        </p:txBody>
      </p:sp>
    </p:spTree>
    <p:extLst>
      <p:ext uri="{BB962C8B-B14F-4D97-AF65-F5344CB8AC3E}">
        <p14:creationId xmlns:p14="http://schemas.microsoft.com/office/powerpoint/2010/main" val="142771061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AI is NOT yet a general purpose tool</a:t>
            </a:r>
          </a:p>
          <a:p>
            <a:endParaRPr lang="en-US" dirty="0"/>
          </a:p>
          <a:p>
            <a:r>
              <a:rPr lang="en-US" dirty="0"/>
              <a:t>Going to repeat that:  AI is NOT yet a general purpose tool</a:t>
            </a:r>
          </a:p>
          <a:p>
            <a:endParaRPr lang="en-US" dirty="0"/>
          </a:p>
          <a:p>
            <a:r>
              <a:rPr lang="en-US" dirty="0"/>
              <a:t>AI can be used for highly specific, well defined, and usually data rich use cases</a:t>
            </a:r>
          </a:p>
        </p:txBody>
      </p:sp>
      <p:sp>
        <p:nvSpPr>
          <p:cNvPr id="4" name="Slide Number Placeholder 3"/>
          <p:cNvSpPr>
            <a:spLocks noGrp="1"/>
          </p:cNvSpPr>
          <p:nvPr>
            <p:ph type="sldNum" sz="quarter" idx="5"/>
          </p:nvPr>
        </p:nvSpPr>
        <p:spPr/>
        <p:txBody>
          <a:bodyPr/>
          <a:lstStyle/>
          <a:p>
            <a:fld id="{8C69E63E-9A10-F84C-BBB7-0FB81DE97DC6}" type="slidenum">
              <a:rPr lang="en-US" smtClean="0"/>
              <a:t>39</a:t>
            </a:fld>
            <a:endParaRPr lang="en-US"/>
          </a:p>
        </p:txBody>
      </p:sp>
    </p:spTree>
    <p:extLst>
      <p:ext uri="{BB962C8B-B14F-4D97-AF65-F5344CB8AC3E}">
        <p14:creationId xmlns:p14="http://schemas.microsoft.com/office/powerpoint/2010/main" val="68983473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C69E63E-9A10-F84C-BBB7-0FB81DE97DC6}" type="slidenum">
              <a:rPr lang="en-US" smtClean="0"/>
              <a:t>41</a:t>
            </a:fld>
            <a:endParaRPr lang="en-US"/>
          </a:p>
        </p:txBody>
      </p:sp>
    </p:spTree>
    <p:extLst>
      <p:ext uri="{BB962C8B-B14F-4D97-AF65-F5344CB8AC3E}">
        <p14:creationId xmlns:p14="http://schemas.microsoft.com/office/powerpoint/2010/main" val="169745114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C69E63E-9A10-F84C-BBB7-0FB81DE97DC6}" type="slidenum">
              <a:rPr lang="en-US" smtClean="0"/>
              <a:t>43</a:t>
            </a:fld>
            <a:endParaRPr lang="en-US"/>
          </a:p>
        </p:txBody>
      </p:sp>
    </p:spTree>
    <p:extLst>
      <p:ext uri="{BB962C8B-B14F-4D97-AF65-F5344CB8AC3E}">
        <p14:creationId xmlns:p14="http://schemas.microsoft.com/office/powerpoint/2010/main" val="18886440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Mention deep learning class in the spring</a:t>
            </a:r>
          </a:p>
        </p:txBody>
      </p:sp>
      <p:sp>
        <p:nvSpPr>
          <p:cNvPr id="4" name="Slide Number Placeholder 3"/>
          <p:cNvSpPr>
            <a:spLocks noGrp="1"/>
          </p:cNvSpPr>
          <p:nvPr>
            <p:ph type="sldNum" sz="quarter" idx="10"/>
          </p:nvPr>
        </p:nvSpPr>
        <p:spPr/>
        <p:txBody>
          <a:bodyPr/>
          <a:lstStyle/>
          <a:p>
            <a:fld id="{8C69E63E-9A10-F84C-BBB7-0FB81DE97DC6}" type="slidenum">
              <a:rPr lang="en-US" smtClean="0"/>
              <a:t>4</a:t>
            </a:fld>
            <a:endParaRPr lang="en-US"/>
          </a:p>
        </p:txBody>
      </p:sp>
    </p:spTree>
    <p:extLst>
      <p:ext uri="{BB962C8B-B14F-4D97-AF65-F5344CB8AC3E}">
        <p14:creationId xmlns:p14="http://schemas.microsoft.com/office/powerpoint/2010/main" val="53051700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C69E63E-9A10-F84C-BBB7-0FB81DE97DC6}" type="slidenum">
              <a:rPr lang="en-US" smtClean="0"/>
              <a:t>44</a:t>
            </a:fld>
            <a:endParaRPr lang="en-US"/>
          </a:p>
        </p:txBody>
      </p:sp>
    </p:spTree>
    <p:extLst>
      <p:ext uri="{BB962C8B-B14F-4D97-AF65-F5344CB8AC3E}">
        <p14:creationId xmlns:p14="http://schemas.microsoft.com/office/powerpoint/2010/main" val="4851654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Everyone in the room is either at or well above my level with regard to expertise needed for neural networks when I was in your seat. So, have no fear!</a:t>
            </a:r>
          </a:p>
          <a:p>
            <a:endParaRPr lang="en-US" dirty="0"/>
          </a:p>
          <a:p>
            <a:r>
              <a:rPr lang="en-US" dirty="0"/>
              <a:t>So, if I’m not a professor level expert on this, why am I here at the IAA lecturing on it?</a:t>
            </a:r>
          </a:p>
        </p:txBody>
      </p:sp>
      <p:sp>
        <p:nvSpPr>
          <p:cNvPr id="4" name="Slide Number Placeholder 3"/>
          <p:cNvSpPr>
            <a:spLocks noGrp="1"/>
          </p:cNvSpPr>
          <p:nvPr>
            <p:ph type="sldNum" sz="quarter" idx="5"/>
          </p:nvPr>
        </p:nvSpPr>
        <p:spPr/>
        <p:txBody>
          <a:bodyPr/>
          <a:lstStyle/>
          <a:p>
            <a:fld id="{8C69E63E-9A10-F84C-BBB7-0FB81DE97DC6}" type="slidenum">
              <a:rPr lang="en-US" smtClean="0"/>
              <a:t>5</a:t>
            </a:fld>
            <a:endParaRPr lang="en-US"/>
          </a:p>
        </p:txBody>
      </p:sp>
    </p:spTree>
    <p:extLst>
      <p:ext uri="{BB962C8B-B14F-4D97-AF65-F5344CB8AC3E}">
        <p14:creationId xmlns:p14="http://schemas.microsoft.com/office/powerpoint/2010/main" val="29467920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did 3 projects for data vis, 8 for modeling, 1 for software dev, and 2 business related. 14 total projects, and the 3 bolded ones were really large projects (big teams).</a:t>
            </a:r>
          </a:p>
          <a:p>
            <a:endParaRPr lang="en-US" dirty="0"/>
          </a:p>
          <a:p>
            <a:r>
              <a:rPr lang="en-US" dirty="0"/>
              <a:t>You might say that’s a lot of projects, but consider how many teams you’ve been on and how many projects you’ve already done here in just a few months. That pace totally prepared me for RTI.</a:t>
            </a:r>
          </a:p>
          <a:p>
            <a:endParaRPr lang="en-US" dirty="0"/>
          </a:p>
          <a:p>
            <a:r>
              <a:rPr lang="en-US" dirty="0"/>
              <a:t>As far at the actual tech work:</a:t>
            </a:r>
          </a:p>
          <a:p>
            <a:pPr marL="171450" indent="-171450">
              <a:buFontTx/>
              <a:buChar char="-"/>
            </a:pPr>
            <a:r>
              <a:rPr lang="en-US" dirty="0"/>
              <a:t>For the data vis work, the SQL prep here at the IAA was great for what I needed to accomplish, and I would argue this is not a program to teach how to write </a:t>
            </a:r>
            <a:r>
              <a:rPr lang="en-US" dirty="0" err="1"/>
              <a:t>javascript</a:t>
            </a:r>
            <a:r>
              <a:rPr lang="en-US" dirty="0"/>
              <a:t> code for dashboards, so that isn’t unexpected.</a:t>
            </a:r>
          </a:p>
          <a:p>
            <a:pPr marL="171450" indent="-171450">
              <a:buFontTx/>
              <a:buChar char="-"/>
            </a:pPr>
            <a:r>
              <a:rPr lang="en-US" dirty="0"/>
              <a:t>Business related work, these projects were just like practicums, but no actual coding. We just had to brainstorm things for commercial clients who didn’t understand data science very well and give them succinct reports.</a:t>
            </a:r>
          </a:p>
          <a:p>
            <a:pPr marL="171450" indent="-171450">
              <a:buFontTx/>
              <a:buChar char="-"/>
            </a:pPr>
            <a:r>
              <a:rPr lang="en-US" dirty="0"/>
              <a:t>For MOST of the modeling and software dev work, I was able to use the Logistic, Monte Carlo, and Optimization, and even basic neural network work directly from my notes as starting points for the work at RTI. I was perfectly prepared for that. However, the more advance convolutional neural network stuff, I had to pick up on the job.</a:t>
            </a:r>
          </a:p>
          <a:p>
            <a:pPr marL="171450" indent="-171450">
              <a:buFontTx/>
              <a:buChar char="-"/>
            </a:pPr>
            <a:r>
              <a:rPr lang="en-US" dirty="0"/>
              <a:t>It is my </a:t>
            </a:r>
            <a:r>
              <a:rPr lang="en-US" dirty="0" err="1"/>
              <a:t>undertanding</a:t>
            </a:r>
            <a:r>
              <a:rPr lang="en-US" dirty="0"/>
              <a:t> that you will have coursework on this in the spring, so that is a new add to the program, which is great.</a:t>
            </a:r>
          </a:p>
          <a:p>
            <a:pPr marL="0" indent="0">
              <a:buFontTx/>
              <a:buNone/>
            </a:pPr>
            <a:endParaRPr lang="en-US" dirty="0"/>
          </a:p>
          <a:p>
            <a:pPr marL="0" indent="0">
              <a:buFontTx/>
              <a:buNone/>
            </a:pPr>
            <a:r>
              <a:rPr lang="en-US" dirty="0"/>
              <a:t>So, even though I’m not an expert, I can pass on what I learned on the job + your coursework, and you’ll hopefully be a few steps ahead of where I was if you actually run into this stuff.</a:t>
            </a:r>
          </a:p>
        </p:txBody>
      </p:sp>
      <p:sp>
        <p:nvSpPr>
          <p:cNvPr id="4" name="Slide Number Placeholder 3"/>
          <p:cNvSpPr>
            <a:spLocks noGrp="1"/>
          </p:cNvSpPr>
          <p:nvPr>
            <p:ph type="sldNum" sz="quarter" idx="5"/>
          </p:nvPr>
        </p:nvSpPr>
        <p:spPr/>
        <p:txBody>
          <a:bodyPr/>
          <a:lstStyle/>
          <a:p>
            <a:fld id="{8C69E63E-9A10-F84C-BBB7-0FB81DE97DC6}" type="slidenum">
              <a:rPr lang="en-US" smtClean="0"/>
              <a:t>6</a:t>
            </a:fld>
            <a:endParaRPr lang="en-US"/>
          </a:p>
        </p:txBody>
      </p:sp>
    </p:spTree>
    <p:extLst>
      <p:ext uri="{BB962C8B-B14F-4D97-AF65-F5344CB8AC3E}">
        <p14:creationId xmlns:p14="http://schemas.microsoft.com/office/powerpoint/2010/main" val="18759582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69E63E-9A10-F84C-BBB7-0FB81DE97DC6}" type="slidenum">
              <a:rPr lang="en-US" smtClean="0"/>
              <a:t>7</a:t>
            </a:fld>
            <a:endParaRPr lang="en-US"/>
          </a:p>
        </p:txBody>
      </p:sp>
    </p:spTree>
    <p:extLst>
      <p:ext uri="{BB962C8B-B14F-4D97-AF65-F5344CB8AC3E}">
        <p14:creationId xmlns:p14="http://schemas.microsoft.com/office/powerpoint/2010/main" val="16956919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Neural networks, just like the human brain, there are parts that specialize in different things, like motor skills or vision, a deep neural network also has specializations in the network as well.</a:t>
            </a:r>
          </a:p>
        </p:txBody>
      </p:sp>
      <p:sp>
        <p:nvSpPr>
          <p:cNvPr id="4" name="Slide Number Placeholder 3"/>
          <p:cNvSpPr>
            <a:spLocks noGrp="1"/>
          </p:cNvSpPr>
          <p:nvPr>
            <p:ph type="sldNum" sz="quarter" idx="10"/>
          </p:nvPr>
        </p:nvSpPr>
        <p:spPr/>
        <p:txBody>
          <a:bodyPr/>
          <a:lstStyle/>
          <a:p>
            <a:fld id="{8C69E63E-9A10-F84C-BBB7-0FB81DE97DC6}" type="slidenum">
              <a:rPr lang="en-US" smtClean="0"/>
              <a:t>8</a:t>
            </a:fld>
            <a:endParaRPr lang="en-US"/>
          </a:p>
        </p:txBody>
      </p:sp>
    </p:spTree>
    <p:extLst>
      <p:ext uri="{BB962C8B-B14F-4D97-AF65-F5344CB8AC3E}">
        <p14:creationId xmlns:p14="http://schemas.microsoft.com/office/powerpoint/2010/main" val="7496265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C69E63E-9A10-F84C-BBB7-0FB81DE97DC6}" type="slidenum">
              <a:rPr lang="en-US" smtClean="0"/>
              <a:t>9</a:t>
            </a:fld>
            <a:endParaRPr lang="en-US"/>
          </a:p>
        </p:txBody>
      </p:sp>
    </p:spTree>
    <p:extLst>
      <p:ext uri="{BB962C8B-B14F-4D97-AF65-F5344CB8AC3E}">
        <p14:creationId xmlns:p14="http://schemas.microsoft.com/office/powerpoint/2010/main" val="471670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a:t>CONFIDENTIAL</a:t>
            </a:r>
          </a:p>
        </p:txBody>
      </p:sp>
      <p:sp>
        <p:nvSpPr>
          <p:cNvPr id="6" name="Slide Number Placeholder 5"/>
          <p:cNvSpPr>
            <a:spLocks noGrp="1"/>
          </p:cNvSpPr>
          <p:nvPr>
            <p:ph type="sldNum" sz="quarter" idx="12"/>
          </p:nvPr>
        </p:nvSpPr>
        <p:spPr/>
        <p:txBody>
          <a:bodyPr/>
          <a:lstStyle/>
          <a:p>
            <a:fld id="{1614A03F-F2B8-9B48-9360-368980262D13}" type="slidenum">
              <a:rPr lang="en-US" smtClean="0"/>
              <a:t>‹#›</a:t>
            </a:fld>
            <a:endParaRPr lang="en-US"/>
          </a:p>
        </p:txBody>
      </p:sp>
    </p:spTree>
    <p:extLst>
      <p:ext uri="{BB962C8B-B14F-4D97-AF65-F5344CB8AC3E}">
        <p14:creationId xmlns:p14="http://schemas.microsoft.com/office/powerpoint/2010/main" val="17009018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a:t>CONFIDENTIAL</a:t>
            </a:r>
          </a:p>
        </p:txBody>
      </p:sp>
      <p:sp>
        <p:nvSpPr>
          <p:cNvPr id="6" name="Slide Number Placeholder 5"/>
          <p:cNvSpPr>
            <a:spLocks noGrp="1"/>
          </p:cNvSpPr>
          <p:nvPr>
            <p:ph type="sldNum" sz="quarter" idx="12"/>
          </p:nvPr>
        </p:nvSpPr>
        <p:spPr/>
        <p:txBody>
          <a:bodyPr/>
          <a:lstStyle/>
          <a:p>
            <a:fld id="{1614A03F-F2B8-9B48-9360-368980262D13}" type="slidenum">
              <a:rPr lang="en-US" smtClean="0"/>
              <a:t>‹#›</a:t>
            </a:fld>
            <a:endParaRPr lang="en-US"/>
          </a:p>
        </p:txBody>
      </p:sp>
    </p:spTree>
    <p:extLst>
      <p:ext uri="{BB962C8B-B14F-4D97-AF65-F5344CB8AC3E}">
        <p14:creationId xmlns:p14="http://schemas.microsoft.com/office/powerpoint/2010/main" val="1138530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a:t>CONFIDENTIAL</a:t>
            </a:r>
          </a:p>
        </p:txBody>
      </p:sp>
      <p:sp>
        <p:nvSpPr>
          <p:cNvPr id="6" name="Slide Number Placeholder 5"/>
          <p:cNvSpPr>
            <a:spLocks noGrp="1"/>
          </p:cNvSpPr>
          <p:nvPr>
            <p:ph type="sldNum" sz="quarter" idx="12"/>
          </p:nvPr>
        </p:nvSpPr>
        <p:spPr/>
        <p:txBody>
          <a:bodyPr/>
          <a:lstStyle/>
          <a:p>
            <a:fld id="{1614A03F-F2B8-9B48-9360-368980262D13}" type="slidenum">
              <a:rPr lang="en-US" smtClean="0"/>
              <a:t>‹#›</a:t>
            </a:fld>
            <a:endParaRPr lang="en-US"/>
          </a:p>
        </p:txBody>
      </p:sp>
    </p:spTree>
    <p:extLst>
      <p:ext uri="{BB962C8B-B14F-4D97-AF65-F5344CB8AC3E}">
        <p14:creationId xmlns:p14="http://schemas.microsoft.com/office/powerpoint/2010/main" val="12006338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sp>
        <p:nvSpPr>
          <p:cNvPr id="27" name="Rectangle 26"/>
          <p:cNvSpPr/>
          <p:nvPr userDrawn="1"/>
        </p:nvSpPr>
        <p:spPr>
          <a:xfrm>
            <a:off x="0" y="6536268"/>
            <a:ext cx="12192000" cy="321732"/>
          </a:xfrm>
          <a:prstGeom prst="rect">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solidFill>
                <a:srgbClr val="FFFFFF"/>
              </a:solidFill>
            </a:endParaRPr>
          </a:p>
        </p:txBody>
      </p:sp>
      <p:sp>
        <p:nvSpPr>
          <p:cNvPr id="29" name="Text Box 14"/>
          <p:cNvSpPr txBox="1">
            <a:spLocks noChangeArrowheads="1"/>
          </p:cNvSpPr>
          <p:nvPr userDrawn="1"/>
        </p:nvSpPr>
        <p:spPr bwMode="auto">
          <a:xfrm>
            <a:off x="9674579" y="6519335"/>
            <a:ext cx="1086195" cy="307777"/>
          </a:xfrm>
          <a:prstGeom prst="rect">
            <a:avLst/>
          </a:prstGeom>
          <a:noFill/>
          <a:ln w="9525" algn="ctr">
            <a:noFill/>
            <a:miter lim="800000"/>
            <a:headEnd/>
            <a:tailEnd/>
          </a:ln>
          <a:effectLst/>
        </p:spPr>
        <p:txBody>
          <a:bodyPr wrap="none">
            <a:spAutoFit/>
          </a:bodyPr>
          <a:lstStyle/>
          <a:p>
            <a:pPr>
              <a:defRPr/>
            </a:pPr>
            <a:r>
              <a:rPr lang="en-US" sz="1400" b="1" dirty="0">
                <a:solidFill>
                  <a:schemeClr val="accent1">
                    <a:lumMod val="20000"/>
                    <a:lumOff val="80000"/>
                  </a:schemeClr>
                </a:solidFill>
              </a:rPr>
              <a:t>www.rti.org</a:t>
            </a:r>
          </a:p>
        </p:txBody>
      </p:sp>
      <p:sp>
        <p:nvSpPr>
          <p:cNvPr id="18" name="Rectangle 17"/>
          <p:cNvSpPr/>
          <p:nvPr userDrawn="1"/>
        </p:nvSpPr>
        <p:spPr>
          <a:xfrm>
            <a:off x="0" y="0"/>
            <a:ext cx="12192000" cy="2819400"/>
          </a:xfrm>
          <a:prstGeom prst="rect">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solidFill>
                <a:srgbClr val="FFFFFF"/>
              </a:solidFill>
            </a:endParaRPr>
          </a:p>
        </p:txBody>
      </p:sp>
      <p:pic>
        <p:nvPicPr>
          <p:cNvPr id="25" name="Picture 24"/>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711200" y="596900"/>
            <a:ext cx="1219200" cy="368300"/>
          </a:xfrm>
          <a:prstGeom prst="rect">
            <a:avLst/>
          </a:prstGeom>
        </p:spPr>
      </p:pic>
      <p:sp>
        <p:nvSpPr>
          <p:cNvPr id="130050" name="Rectangle 2"/>
          <p:cNvSpPr>
            <a:spLocks noGrp="1" noChangeArrowheads="1"/>
          </p:cNvSpPr>
          <p:nvPr>
            <p:ph type="ctrTitle"/>
          </p:nvPr>
        </p:nvSpPr>
        <p:spPr>
          <a:xfrm>
            <a:off x="2438400" y="498157"/>
            <a:ext cx="9245600" cy="676656"/>
          </a:xfrm>
          <a:noFill/>
        </p:spPr>
        <p:txBody>
          <a:bodyPr rIns="91440"/>
          <a:lstStyle>
            <a:lvl1pPr algn="r">
              <a:defRPr sz="2800" b="1">
                <a:solidFill>
                  <a:schemeClr val="bg1"/>
                </a:solidFill>
                <a:latin typeface="Arial"/>
                <a:cs typeface="Arial"/>
              </a:defRPr>
            </a:lvl1pPr>
          </a:lstStyle>
          <a:p>
            <a:r>
              <a:rPr lang="en-US"/>
              <a:t>Click to edit Master title style</a:t>
            </a:r>
            <a:endParaRPr lang="en-US" dirty="0"/>
          </a:p>
        </p:txBody>
      </p:sp>
      <p:sp>
        <p:nvSpPr>
          <p:cNvPr id="130051" name="Rectangle 3"/>
          <p:cNvSpPr>
            <a:spLocks noGrp="1" noChangeArrowheads="1"/>
          </p:cNvSpPr>
          <p:nvPr>
            <p:ph type="subTitle" idx="1"/>
          </p:nvPr>
        </p:nvSpPr>
        <p:spPr>
          <a:xfrm>
            <a:off x="2438400" y="1600200"/>
            <a:ext cx="9245600" cy="381000"/>
          </a:xfrm>
        </p:spPr>
        <p:txBody>
          <a:bodyPr/>
          <a:lstStyle>
            <a:lvl1pPr marL="0" indent="0" algn="r">
              <a:buFont typeface="Wingdings" pitchFamily="1" charset="2"/>
              <a:buNone/>
              <a:defRPr lang="en-US" sz="2000" kern="1200" dirty="0">
                <a:solidFill>
                  <a:srgbClr val="FFFFFF"/>
                </a:solidFill>
                <a:latin typeface="Arial" charset="0"/>
                <a:ea typeface="ヒラギノ角ゴ Pro W3" pitchFamily="1" charset="-128"/>
                <a:cs typeface="+mn-cs"/>
              </a:defRPr>
            </a:lvl1pPr>
          </a:lstStyle>
          <a:p>
            <a:r>
              <a:rPr lang="en-US"/>
              <a:t>Click to edit Master subtitle style</a:t>
            </a:r>
            <a:endParaRPr lang="en-US" dirty="0"/>
          </a:p>
        </p:txBody>
      </p:sp>
      <p:sp>
        <p:nvSpPr>
          <p:cNvPr id="13" name="Slide Number Placeholder 12"/>
          <p:cNvSpPr>
            <a:spLocks noGrp="1"/>
          </p:cNvSpPr>
          <p:nvPr>
            <p:ph type="sldNum" sz="quarter" idx="10"/>
          </p:nvPr>
        </p:nvSpPr>
        <p:spPr>
          <a:solidFill>
            <a:schemeClr val="accent1">
              <a:lumMod val="50000"/>
            </a:schemeClr>
          </a:solidFill>
        </p:spPr>
        <p:txBody>
          <a:bodyPr/>
          <a:lstStyle/>
          <a:p>
            <a:fld id="{D4325D4D-289E-48C1-B277-2BEB492A7D19}" type="slidenum">
              <a:rPr lang="en-US" smtClean="0"/>
              <a:pPr/>
              <a:t>‹#›</a:t>
            </a:fld>
            <a:endParaRPr lang="en-US" dirty="0"/>
          </a:p>
        </p:txBody>
      </p:sp>
      <p:sp>
        <p:nvSpPr>
          <p:cNvPr id="14" name="Footer Placeholder 13"/>
          <p:cNvSpPr>
            <a:spLocks noGrp="1"/>
          </p:cNvSpPr>
          <p:nvPr>
            <p:ph type="ftr" sz="quarter" idx="11"/>
          </p:nvPr>
        </p:nvSpPr>
        <p:spPr>
          <a:solidFill>
            <a:srgbClr val="BF311A"/>
          </a:solidFill>
          <a:ln>
            <a:noFill/>
          </a:ln>
        </p:spPr>
        <p:txBody>
          <a:bodyPr/>
          <a:lstStyle/>
          <a:p>
            <a:r>
              <a:rPr lang="en-US" dirty="0"/>
              <a:t>CONFIDENTIAL</a:t>
            </a:r>
          </a:p>
        </p:txBody>
      </p:sp>
      <p:sp>
        <p:nvSpPr>
          <p:cNvPr id="17" name="Text Placeholder 16"/>
          <p:cNvSpPr>
            <a:spLocks noGrp="1"/>
          </p:cNvSpPr>
          <p:nvPr>
            <p:ph type="body" sz="quarter" idx="15" hasCustomPrompt="1"/>
          </p:nvPr>
        </p:nvSpPr>
        <p:spPr>
          <a:xfrm>
            <a:off x="2438400" y="2133600"/>
            <a:ext cx="9245600" cy="685800"/>
          </a:xfrm>
        </p:spPr>
        <p:txBody>
          <a:bodyPr/>
          <a:lstStyle>
            <a:lvl1pPr marL="0" indent="0" algn="r">
              <a:buNone/>
              <a:defRPr sz="1600">
                <a:solidFill>
                  <a:srgbClr val="BCDDFB"/>
                </a:solidFill>
              </a:defRPr>
            </a:lvl1pPr>
          </a:lstStyle>
          <a:p>
            <a:pPr lvl="0"/>
            <a:r>
              <a:rPr lang="en-US" dirty="0"/>
              <a:t>Presenter</a:t>
            </a:r>
          </a:p>
          <a:p>
            <a:pPr lvl="0"/>
            <a:r>
              <a:rPr lang="en-US" dirty="0"/>
              <a:t>Date</a:t>
            </a:r>
          </a:p>
        </p:txBody>
      </p:sp>
      <p:sp>
        <p:nvSpPr>
          <p:cNvPr id="30" name="TextBox 29"/>
          <p:cNvSpPr txBox="1"/>
          <p:nvPr userDrawn="1"/>
        </p:nvSpPr>
        <p:spPr>
          <a:xfrm>
            <a:off x="2743200" y="6604456"/>
            <a:ext cx="4362092" cy="215444"/>
          </a:xfrm>
          <a:prstGeom prst="rect">
            <a:avLst/>
          </a:prstGeom>
          <a:noFill/>
        </p:spPr>
        <p:txBody>
          <a:bodyPr wrap="none" rtlCol="0">
            <a:spAutoFit/>
          </a:bodyPr>
          <a:lstStyle/>
          <a:p>
            <a:pPr marL="0" marR="0" indent="0" algn="l" defTabSz="914400" rtl="0" eaLnBrk="0" fontAlgn="base" latinLnBrk="0" hangingPunct="0">
              <a:lnSpc>
                <a:spcPct val="100000"/>
              </a:lnSpc>
              <a:spcBef>
                <a:spcPct val="0"/>
              </a:spcBef>
              <a:spcAft>
                <a:spcPct val="0"/>
              </a:spcAft>
              <a:buClrTx/>
              <a:buSzTx/>
              <a:buFontTx/>
              <a:buNone/>
              <a:tabLst/>
              <a:defRPr/>
            </a:pPr>
            <a:r>
              <a:rPr lang="en-US" sz="800" kern="1200" baseline="0" dirty="0">
                <a:solidFill>
                  <a:schemeClr val="bg2">
                    <a:lumMod val="60000"/>
                    <a:lumOff val="40000"/>
                  </a:schemeClr>
                </a:solidFill>
                <a:latin typeface="Arial" charset="0"/>
                <a:ea typeface="ヒラギノ角ゴ Pro W3" pitchFamily="1" charset="-128"/>
                <a:cs typeface="+mn-cs"/>
              </a:rPr>
              <a:t>RTI International is a registered trademark and a trade name of Research Triangle Institute.</a:t>
            </a:r>
          </a:p>
        </p:txBody>
      </p:sp>
    </p:spTree>
    <p:extLst>
      <p:ext uri="{BB962C8B-B14F-4D97-AF65-F5344CB8AC3E}">
        <p14:creationId xmlns:p14="http://schemas.microsoft.com/office/powerpoint/2010/main" val="128892424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27" name="Rectangle 26"/>
          <p:cNvSpPr/>
          <p:nvPr userDrawn="1"/>
        </p:nvSpPr>
        <p:spPr>
          <a:xfrm>
            <a:off x="0" y="6536268"/>
            <a:ext cx="12192000" cy="321732"/>
          </a:xfrm>
          <a:prstGeom prst="rect">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fontAlgn="base" hangingPunct="0">
              <a:spcBef>
                <a:spcPct val="0"/>
              </a:spcBef>
              <a:spcAft>
                <a:spcPct val="0"/>
              </a:spcAft>
            </a:pPr>
            <a:endParaRPr lang="en-US" sz="1800" dirty="0">
              <a:solidFill>
                <a:srgbClr val="FFFFFF"/>
              </a:solidFill>
            </a:endParaRPr>
          </a:p>
        </p:txBody>
      </p:sp>
      <p:sp>
        <p:nvSpPr>
          <p:cNvPr id="29" name="Text Box 14"/>
          <p:cNvSpPr txBox="1">
            <a:spLocks noChangeArrowheads="1"/>
          </p:cNvSpPr>
          <p:nvPr userDrawn="1"/>
        </p:nvSpPr>
        <p:spPr bwMode="auto">
          <a:xfrm>
            <a:off x="9674579" y="6519334"/>
            <a:ext cx="1163845" cy="307777"/>
          </a:xfrm>
          <a:prstGeom prst="rect">
            <a:avLst/>
          </a:prstGeom>
          <a:noFill/>
          <a:ln w="9525" algn="ctr">
            <a:noFill/>
            <a:miter lim="800000"/>
            <a:headEnd/>
            <a:tailEnd/>
          </a:ln>
          <a:effectLst/>
        </p:spPr>
        <p:txBody>
          <a:bodyPr wrap="none">
            <a:spAutoFit/>
          </a:bodyPr>
          <a:lstStyle/>
          <a:p>
            <a:pPr eaLnBrk="0" fontAlgn="base" hangingPunct="0">
              <a:spcBef>
                <a:spcPct val="0"/>
              </a:spcBef>
              <a:spcAft>
                <a:spcPct val="0"/>
              </a:spcAft>
              <a:defRPr/>
            </a:pPr>
            <a:r>
              <a:rPr lang="en-US" sz="1400" b="1" dirty="0">
                <a:solidFill>
                  <a:srgbClr val="085295">
                    <a:lumMod val="20000"/>
                    <a:lumOff val="80000"/>
                  </a:srgbClr>
                </a:solidFill>
                <a:ea typeface="ヒラギノ角ゴ Pro W3" pitchFamily="1" charset="-128"/>
              </a:rPr>
              <a:t>www.rti.org</a:t>
            </a:r>
          </a:p>
        </p:txBody>
      </p:sp>
      <p:sp>
        <p:nvSpPr>
          <p:cNvPr id="18" name="Rectangle 17"/>
          <p:cNvSpPr/>
          <p:nvPr userDrawn="1"/>
        </p:nvSpPr>
        <p:spPr>
          <a:xfrm>
            <a:off x="0" y="0"/>
            <a:ext cx="12192000" cy="2819400"/>
          </a:xfrm>
          <a:prstGeom prst="rect">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fontAlgn="base" hangingPunct="0">
              <a:spcBef>
                <a:spcPct val="0"/>
              </a:spcBef>
              <a:spcAft>
                <a:spcPct val="0"/>
              </a:spcAft>
            </a:pPr>
            <a:endParaRPr lang="en-US" sz="1800" dirty="0">
              <a:solidFill>
                <a:srgbClr val="FFFFFF"/>
              </a:solidFill>
            </a:endParaRPr>
          </a:p>
        </p:txBody>
      </p:sp>
      <p:pic>
        <p:nvPicPr>
          <p:cNvPr id="25" name="Picture 24"/>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711200" y="596900"/>
            <a:ext cx="1219200" cy="368300"/>
          </a:xfrm>
          <a:prstGeom prst="rect">
            <a:avLst/>
          </a:prstGeom>
        </p:spPr>
      </p:pic>
      <p:sp>
        <p:nvSpPr>
          <p:cNvPr id="130050" name="Rectangle 2"/>
          <p:cNvSpPr>
            <a:spLocks noGrp="1" noChangeArrowheads="1"/>
          </p:cNvSpPr>
          <p:nvPr>
            <p:ph type="ctrTitle"/>
          </p:nvPr>
        </p:nvSpPr>
        <p:spPr>
          <a:xfrm>
            <a:off x="2438400" y="498157"/>
            <a:ext cx="9245600" cy="676656"/>
          </a:xfrm>
          <a:noFill/>
        </p:spPr>
        <p:txBody>
          <a:bodyPr rIns="91440"/>
          <a:lstStyle>
            <a:lvl1pPr algn="r">
              <a:defRPr sz="2800" b="1">
                <a:solidFill>
                  <a:schemeClr val="bg1"/>
                </a:solidFill>
                <a:latin typeface="Arial"/>
                <a:cs typeface="Arial"/>
              </a:defRPr>
            </a:lvl1pPr>
          </a:lstStyle>
          <a:p>
            <a:r>
              <a:rPr lang="en-US"/>
              <a:t>Click to edit Master title style</a:t>
            </a:r>
            <a:endParaRPr lang="en-US" dirty="0"/>
          </a:p>
        </p:txBody>
      </p:sp>
      <p:sp>
        <p:nvSpPr>
          <p:cNvPr id="130051" name="Rectangle 3"/>
          <p:cNvSpPr>
            <a:spLocks noGrp="1" noChangeArrowheads="1"/>
          </p:cNvSpPr>
          <p:nvPr>
            <p:ph type="subTitle" idx="1"/>
          </p:nvPr>
        </p:nvSpPr>
        <p:spPr>
          <a:xfrm>
            <a:off x="2438400" y="1600200"/>
            <a:ext cx="9245600" cy="381000"/>
          </a:xfrm>
        </p:spPr>
        <p:txBody>
          <a:bodyPr/>
          <a:lstStyle>
            <a:lvl1pPr marL="0" indent="0" algn="r">
              <a:buFont typeface="Wingdings" pitchFamily="1" charset="2"/>
              <a:buNone/>
              <a:defRPr lang="en-US" sz="2000" kern="1200" dirty="0">
                <a:solidFill>
                  <a:srgbClr val="FFFFFF"/>
                </a:solidFill>
                <a:latin typeface="Arial" charset="0"/>
                <a:ea typeface="ヒラギノ角ゴ Pro W3" pitchFamily="1" charset="-128"/>
                <a:cs typeface="+mn-cs"/>
              </a:defRPr>
            </a:lvl1pPr>
          </a:lstStyle>
          <a:p>
            <a:r>
              <a:rPr lang="en-US"/>
              <a:t>Click to edit Master subtitle style</a:t>
            </a:r>
            <a:endParaRPr lang="en-US" dirty="0"/>
          </a:p>
        </p:txBody>
      </p:sp>
      <p:sp>
        <p:nvSpPr>
          <p:cNvPr id="13" name="Slide Number Placeholder 12"/>
          <p:cNvSpPr>
            <a:spLocks noGrp="1"/>
          </p:cNvSpPr>
          <p:nvPr>
            <p:ph type="sldNum" sz="quarter" idx="10"/>
          </p:nvPr>
        </p:nvSpPr>
        <p:spPr>
          <a:solidFill>
            <a:schemeClr val="accent1">
              <a:lumMod val="50000"/>
            </a:schemeClr>
          </a:solidFill>
        </p:spPr>
        <p:txBody>
          <a:bodyPr/>
          <a:lstStyle/>
          <a:p>
            <a:fld id="{D4325D4D-289E-48C1-B277-2BEB492A7D19}" type="slidenum">
              <a:rPr lang="en-US" smtClean="0">
                <a:solidFill>
                  <a:srgbClr val="FFFFFF"/>
                </a:solidFill>
              </a:rPr>
              <a:pPr/>
              <a:t>‹#›</a:t>
            </a:fld>
            <a:endParaRPr lang="en-US" dirty="0">
              <a:solidFill>
                <a:srgbClr val="FFFFFF"/>
              </a:solidFill>
            </a:endParaRPr>
          </a:p>
        </p:txBody>
      </p:sp>
      <p:sp>
        <p:nvSpPr>
          <p:cNvPr id="14" name="Footer Placeholder 13"/>
          <p:cNvSpPr>
            <a:spLocks noGrp="1"/>
          </p:cNvSpPr>
          <p:nvPr>
            <p:ph type="ftr" sz="quarter" idx="11"/>
          </p:nvPr>
        </p:nvSpPr>
        <p:spPr>
          <a:solidFill>
            <a:srgbClr val="BF311A"/>
          </a:solidFill>
          <a:ln>
            <a:noFill/>
          </a:ln>
        </p:spPr>
        <p:txBody>
          <a:bodyPr/>
          <a:lstStyle/>
          <a:p>
            <a:r>
              <a:rPr lang="en-US" dirty="0">
                <a:solidFill>
                  <a:srgbClr val="FFFFFF"/>
                </a:solidFill>
              </a:rPr>
              <a:t>CONFIDENTIAL</a:t>
            </a:r>
          </a:p>
        </p:txBody>
      </p:sp>
      <p:sp>
        <p:nvSpPr>
          <p:cNvPr id="17" name="Text Placeholder 16"/>
          <p:cNvSpPr>
            <a:spLocks noGrp="1"/>
          </p:cNvSpPr>
          <p:nvPr>
            <p:ph type="body" sz="quarter" idx="15" hasCustomPrompt="1"/>
          </p:nvPr>
        </p:nvSpPr>
        <p:spPr>
          <a:xfrm>
            <a:off x="2438400" y="2133600"/>
            <a:ext cx="9245600" cy="685800"/>
          </a:xfrm>
        </p:spPr>
        <p:txBody>
          <a:bodyPr/>
          <a:lstStyle>
            <a:lvl1pPr marL="0" indent="0" algn="r">
              <a:buNone/>
              <a:defRPr sz="1600">
                <a:solidFill>
                  <a:srgbClr val="BCDDFB"/>
                </a:solidFill>
              </a:defRPr>
            </a:lvl1pPr>
          </a:lstStyle>
          <a:p>
            <a:pPr lvl="0"/>
            <a:r>
              <a:rPr lang="en-US" dirty="0"/>
              <a:t>Presenter</a:t>
            </a:r>
          </a:p>
          <a:p>
            <a:pPr lvl="0"/>
            <a:r>
              <a:rPr lang="en-US" dirty="0"/>
              <a:t>Date</a:t>
            </a:r>
          </a:p>
        </p:txBody>
      </p:sp>
      <p:sp>
        <p:nvSpPr>
          <p:cNvPr id="30" name="TextBox 29"/>
          <p:cNvSpPr txBox="1"/>
          <p:nvPr userDrawn="1"/>
        </p:nvSpPr>
        <p:spPr>
          <a:xfrm>
            <a:off x="2743200" y="6604456"/>
            <a:ext cx="4362092" cy="215444"/>
          </a:xfrm>
          <a:prstGeom prst="rect">
            <a:avLst/>
          </a:prstGeom>
          <a:noFill/>
        </p:spPr>
        <p:txBody>
          <a:bodyPr wrap="none" rtlCol="0">
            <a:spAutoFit/>
          </a:bodyPr>
          <a:lstStyle/>
          <a:p>
            <a:pPr eaLnBrk="0" fontAlgn="base" hangingPunct="0">
              <a:spcBef>
                <a:spcPct val="0"/>
              </a:spcBef>
              <a:spcAft>
                <a:spcPct val="0"/>
              </a:spcAft>
              <a:defRPr/>
            </a:pPr>
            <a:r>
              <a:rPr lang="en-US" sz="800" dirty="0">
                <a:solidFill>
                  <a:srgbClr val="808080">
                    <a:lumMod val="60000"/>
                    <a:lumOff val="40000"/>
                  </a:srgbClr>
                </a:solidFill>
                <a:ea typeface="ヒラギノ角ゴ Pro W3" pitchFamily="1" charset="-128"/>
              </a:rPr>
              <a:t>RTI International is a registered trademark and a trade name of Research Triangle Institute.</a:t>
            </a:r>
          </a:p>
        </p:txBody>
      </p:sp>
    </p:spTree>
    <p:extLst>
      <p:ext uri="{BB962C8B-B14F-4D97-AF65-F5344CB8AC3E}">
        <p14:creationId xmlns:p14="http://schemas.microsoft.com/office/powerpoint/2010/main" val="139115907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p:txBody>
      </p:sp>
      <p:sp>
        <p:nvSpPr>
          <p:cNvPr id="4" name="Slide Number Placeholder 3"/>
          <p:cNvSpPr>
            <a:spLocks noGrp="1"/>
          </p:cNvSpPr>
          <p:nvPr>
            <p:ph type="sldNum" sz="quarter" idx="10"/>
          </p:nvPr>
        </p:nvSpPr>
        <p:spPr/>
        <p:txBody>
          <a:bodyPr/>
          <a:lstStyle/>
          <a:p>
            <a:fld id="{D4325D4D-289E-48C1-B277-2BEB492A7D19}" type="slidenum">
              <a:rPr lang="en-US" smtClean="0">
                <a:solidFill>
                  <a:srgbClr val="FFFFFF"/>
                </a:solidFill>
              </a:rPr>
              <a:pPr/>
              <a:t>‹#›</a:t>
            </a:fld>
            <a:endParaRPr lang="en-US" dirty="0">
              <a:solidFill>
                <a:srgbClr val="FFFFFF"/>
              </a:solidFill>
            </a:endParaRPr>
          </a:p>
        </p:txBody>
      </p:sp>
      <p:sp>
        <p:nvSpPr>
          <p:cNvPr id="5" name="Footer Placeholder 4"/>
          <p:cNvSpPr>
            <a:spLocks noGrp="1"/>
          </p:cNvSpPr>
          <p:nvPr>
            <p:ph type="ftr" sz="quarter" idx="11"/>
          </p:nvPr>
        </p:nvSpPr>
        <p:spPr/>
        <p:txBody>
          <a:bodyPr/>
          <a:lstStyle/>
          <a:p>
            <a:r>
              <a:rPr lang="en-US">
                <a:solidFill>
                  <a:srgbClr val="FFFFFF"/>
                </a:solidFill>
              </a:rPr>
              <a:t>CONFIDENTIAL</a:t>
            </a:r>
            <a:endParaRPr lang="en-US" dirty="0">
              <a:solidFill>
                <a:srgbClr val="FFFFFF"/>
              </a:solidFill>
            </a:endParaRPr>
          </a:p>
        </p:txBody>
      </p:sp>
    </p:spTree>
    <p:extLst>
      <p:ext uri="{BB962C8B-B14F-4D97-AF65-F5344CB8AC3E}">
        <p14:creationId xmlns:p14="http://schemas.microsoft.com/office/powerpoint/2010/main" val="117951683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wo-Line Title and Single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 y="1"/>
            <a:ext cx="12168620" cy="1068387"/>
          </a:xfrm>
        </p:spPr>
        <p:txBody>
          <a:bodyPr lIns="182880" tIns="91440" rIns="182880" bIns="91440"/>
          <a:lstStyle>
            <a:lvl1pPr marL="0">
              <a:lnSpc>
                <a:spcPct val="90000"/>
              </a:lnSpc>
              <a:defRPr baseline="0"/>
            </a:lvl1pPr>
          </a:lstStyle>
          <a:p>
            <a:r>
              <a:rPr lang="en-US" dirty="0"/>
              <a:t>Click to edit Master title style. This one can wrap to two lines. Filler copy added.</a:t>
            </a:r>
          </a:p>
        </p:txBody>
      </p:sp>
      <p:sp>
        <p:nvSpPr>
          <p:cNvPr id="3" name="Content Placeholder 2"/>
          <p:cNvSpPr>
            <a:spLocks noGrp="1"/>
          </p:cNvSpPr>
          <p:nvPr>
            <p:ph idx="1"/>
          </p:nvPr>
        </p:nvSpPr>
        <p:spPr>
          <a:xfrm>
            <a:off x="609600" y="1600201"/>
            <a:ext cx="10972800" cy="4525963"/>
          </a:xfrm>
        </p:spPr>
        <p:txBody>
          <a:bodyPr/>
          <a:lstStyle/>
          <a:p>
            <a:pPr lvl="0"/>
            <a:r>
              <a:rPr lang="en-US"/>
              <a:t>Click to edit Master text styles</a:t>
            </a:r>
          </a:p>
          <a:p>
            <a:pPr lvl="1"/>
            <a:r>
              <a:rPr lang="en-US"/>
              <a:t>Second level</a:t>
            </a:r>
          </a:p>
          <a:p>
            <a:pPr lvl="2"/>
            <a:r>
              <a:rPr lang="en-US"/>
              <a:t>Third level</a:t>
            </a:r>
          </a:p>
        </p:txBody>
      </p:sp>
      <p:sp>
        <p:nvSpPr>
          <p:cNvPr id="4" name="Slide Number Placeholder 3"/>
          <p:cNvSpPr>
            <a:spLocks noGrp="1"/>
          </p:cNvSpPr>
          <p:nvPr>
            <p:ph type="sldNum" sz="quarter" idx="10"/>
          </p:nvPr>
        </p:nvSpPr>
        <p:spPr/>
        <p:txBody>
          <a:bodyPr/>
          <a:lstStyle/>
          <a:p>
            <a:fld id="{D4325D4D-289E-48C1-B277-2BEB492A7D19}" type="slidenum">
              <a:rPr lang="en-US" smtClean="0">
                <a:solidFill>
                  <a:srgbClr val="FFFFFF"/>
                </a:solidFill>
              </a:rPr>
              <a:pPr/>
              <a:t>‹#›</a:t>
            </a:fld>
            <a:endParaRPr lang="en-US" dirty="0">
              <a:solidFill>
                <a:srgbClr val="FFFFFF"/>
              </a:solidFill>
            </a:endParaRPr>
          </a:p>
        </p:txBody>
      </p:sp>
      <p:sp>
        <p:nvSpPr>
          <p:cNvPr id="5" name="Footer Placeholder 4"/>
          <p:cNvSpPr>
            <a:spLocks noGrp="1"/>
          </p:cNvSpPr>
          <p:nvPr>
            <p:ph type="ftr" sz="quarter" idx="11"/>
          </p:nvPr>
        </p:nvSpPr>
        <p:spPr/>
        <p:txBody>
          <a:bodyPr/>
          <a:lstStyle/>
          <a:p>
            <a:r>
              <a:rPr lang="en-US">
                <a:solidFill>
                  <a:srgbClr val="FFFFFF"/>
                </a:solidFill>
              </a:rPr>
              <a:t>CONFIDENTIAL</a:t>
            </a:r>
            <a:endParaRPr lang="en-US" dirty="0">
              <a:solidFill>
                <a:srgbClr val="FFFFFF"/>
              </a:solidFill>
            </a:endParaRPr>
          </a:p>
        </p:txBody>
      </p:sp>
    </p:spTree>
    <p:extLst>
      <p:ext uri="{BB962C8B-B14F-4D97-AF65-F5344CB8AC3E}">
        <p14:creationId xmlns:p14="http://schemas.microsoft.com/office/powerpoint/2010/main" val="175364276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09600" y="1143001"/>
            <a:ext cx="5181600" cy="4983163"/>
          </a:xfrm>
        </p:spPr>
        <p:txBody>
          <a:bodyPr/>
          <a:lstStyle>
            <a:lvl1pPr marL="222250" indent="-222250">
              <a:defRPr sz="2000"/>
            </a:lvl1pPr>
            <a:lvl2pPr marL="463550" indent="-241300">
              <a:buFont typeface="Arial" pitchFamily="34" charset="0"/>
              <a:buChar char="–"/>
              <a:defRPr sz="1800"/>
            </a:lvl2pPr>
            <a:lvl3pPr marL="679450" indent="-222250">
              <a:buFont typeface="Wingdings" pitchFamily="2" charset="2"/>
              <a:buChar char="§"/>
              <a:tabLst/>
              <a:defRPr sz="1600"/>
            </a:lvl3pPr>
            <a:lvl4pPr marL="1031875" indent="-228600">
              <a:tabLst/>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Content Placeholder 3"/>
          <p:cNvSpPr>
            <a:spLocks noGrp="1"/>
          </p:cNvSpPr>
          <p:nvPr>
            <p:ph sz="half" idx="2"/>
          </p:nvPr>
        </p:nvSpPr>
        <p:spPr>
          <a:xfrm>
            <a:off x="6400800" y="1143001"/>
            <a:ext cx="5181600" cy="4983163"/>
          </a:xfrm>
        </p:spPr>
        <p:txBody>
          <a:bodyPr/>
          <a:lstStyle>
            <a:lvl1pPr marL="222250" indent="-222250">
              <a:defRPr sz="2000"/>
            </a:lvl1pPr>
            <a:lvl2pPr>
              <a:defRPr sz="1800"/>
            </a:lvl2pPr>
            <a:lvl3pPr>
              <a:defRPr sz="16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p:txBody>
      </p:sp>
      <p:sp>
        <p:nvSpPr>
          <p:cNvPr id="5" name="Slide Number Placeholder 4"/>
          <p:cNvSpPr>
            <a:spLocks noGrp="1"/>
          </p:cNvSpPr>
          <p:nvPr>
            <p:ph type="sldNum" sz="quarter" idx="10"/>
          </p:nvPr>
        </p:nvSpPr>
        <p:spPr>
          <a:xfrm>
            <a:off x="0" y="6553200"/>
            <a:ext cx="609600" cy="304800"/>
          </a:xfrm>
        </p:spPr>
        <p:txBody>
          <a:bodyPr/>
          <a:lstStyle/>
          <a:p>
            <a:fld id="{D4325D4D-289E-48C1-B277-2BEB492A7D19}" type="slidenum">
              <a:rPr lang="en-US" smtClean="0">
                <a:solidFill>
                  <a:srgbClr val="FFFFFF"/>
                </a:solidFill>
              </a:rPr>
              <a:pPr/>
              <a:t>‹#›</a:t>
            </a:fld>
            <a:endParaRPr lang="en-US" dirty="0">
              <a:solidFill>
                <a:srgbClr val="FFFFFF"/>
              </a:solidFill>
            </a:endParaRPr>
          </a:p>
        </p:txBody>
      </p:sp>
      <p:sp>
        <p:nvSpPr>
          <p:cNvPr id="6" name="Footer Placeholder 5"/>
          <p:cNvSpPr>
            <a:spLocks noGrp="1"/>
          </p:cNvSpPr>
          <p:nvPr>
            <p:ph type="ftr" sz="quarter" idx="11"/>
          </p:nvPr>
        </p:nvSpPr>
        <p:spPr>
          <a:xfrm>
            <a:off x="609600" y="6553200"/>
            <a:ext cx="1930400" cy="304800"/>
          </a:xfrm>
        </p:spPr>
        <p:txBody>
          <a:bodyPr/>
          <a:lstStyle/>
          <a:p>
            <a:r>
              <a:rPr lang="en-US" dirty="0">
                <a:solidFill>
                  <a:srgbClr val="FFFFFF"/>
                </a:solidFill>
              </a:rPr>
              <a:t>CONFIDENTIAL</a:t>
            </a:r>
          </a:p>
        </p:txBody>
      </p:sp>
    </p:spTree>
    <p:extLst>
      <p:ext uri="{BB962C8B-B14F-4D97-AF65-F5344CB8AC3E}">
        <p14:creationId xmlns:p14="http://schemas.microsoft.com/office/powerpoint/2010/main" val="192410160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Line Title Plus 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09600" y="1600201"/>
            <a:ext cx="5181600" cy="4525963"/>
          </a:xfrm>
        </p:spPr>
        <p:txBody>
          <a:bodyPr/>
          <a:lstStyle>
            <a:lvl1pPr marL="222250" indent="-222250">
              <a:defRPr sz="2000"/>
            </a:lvl1pPr>
            <a:lvl2pPr marL="457200" indent="-234950">
              <a:buFont typeface="Arial" pitchFamily="34" charset="0"/>
              <a:buChar char="–"/>
              <a:defRPr sz="1800"/>
            </a:lvl2pPr>
            <a:lvl3pPr marL="679450" indent="-222250">
              <a:buFont typeface="Wingdings" pitchFamily="2" charset="2"/>
              <a:buChar char="§"/>
              <a:defRPr sz="1600"/>
            </a:lvl3pPr>
            <a:lvl4pPr marL="1031875" indent="-228600">
              <a:tabLst/>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Content Placeholder 3"/>
          <p:cNvSpPr>
            <a:spLocks noGrp="1"/>
          </p:cNvSpPr>
          <p:nvPr>
            <p:ph sz="half" idx="2"/>
          </p:nvPr>
        </p:nvSpPr>
        <p:spPr>
          <a:xfrm>
            <a:off x="6400800" y="1600201"/>
            <a:ext cx="5181600" cy="4525963"/>
          </a:xfrm>
        </p:spPr>
        <p:txBody>
          <a:bodyPr/>
          <a:lstStyle>
            <a:lvl1pPr>
              <a:defRPr sz="2000"/>
            </a:lvl1pPr>
            <a:lvl2pPr>
              <a:defRPr sz="1800"/>
            </a:lvl2pPr>
            <a:lvl3pPr>
              <a:defRPr sz="16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p:txBody>
      </p:sp>
      <p:sp>
        <p:nvSpPr>
          <p:cNvPr id="5" name="Title 1"/>
          <p:cNvSpPr>
            <a:spLocks noGrp="1"/>
          </p:cNvSpPr>
          <p:nvPr>
            <p:ph type="title" hasCustomPrompt="1"/>
          </p:nvPr>
        </p:nvSpPr>
        <p:spPr>
          <a:xfrm>
            <a:off x="1" y="1"/>
            <a:ext cx="12187767" cy="1068387"/>
          </a:xfrm>
        </p:spPr>
        <p:txBody>
          <a:bodyPr lIns="182880" tIns="91440" rIns="182880" bIns="91440"/>
          <a:lstStyle>
            <a:lvl1pPr marL="0">
              <a:lnSpc>
                <a:spcPct val="90000"/>
              </a:lnSpc>
              <a:defRPr baseline="0"/>
            </a:lvl1pPr>
          </a:lstStyle>
          <a:p>
            <a:r>
              <a:rPr lang="en-US" dirty="0"/>
              <a:t>Click to edit Master title style. This one can wrap to two lines. Filler copy added.</a:t>
            </a:r>
          </a:p>
        </p:txBody>
      </p:sp>
      <p:sp>
        <p:nvSpPr>
          <p:cNvPr id="6" name="Slide Number Placeholder 5"/>
          <p:cNvSpPr>
            <a:spLocks noGrp="1"/>
          </p:cNvSpPr>
          <p:nvPr>
            <p:ph type="sldNum" sz="quarter" idx="10"/>
          </p:nvPr>
        </p:nvSpPr>
        <p:spPr/>
        <p:txBody>
          <a:bodyPr/>
          <a:lstStyle/>
          <a:p>
            <a:fld id="{D4325D4D-289E-48C1-B277-2BEB492A7D19}" type="slidenum">
              <a:rPr lang="en-US" smtClean="0">
                <a:solidFill>
                  <a:srgbClr val="FFFFFF"/>
                </a:solidFill>
              </a:rPr>
              <a:pPr/>
              <a:t>‹#›</a:t>
            </a:fld>
            <a:endParaRPr lang="en-US" dirty="0">
              <a:solidFill>
                <a:srgbClr val="FFFFFF"/>
              </a:solidFill>
            </a:endParaRPr>
          </a:p>
        </p:txBody>
      </p:sp>
      <p:sp>
        <p:nvSpPr>
          <p:cNvPr id="7" name="Footer Placeholder 6"/>
          <p:cNvSpPr>
            <a:spLocks noGrp="1"/>
          </p:cNvSpPr>
          <p:nvPr>
            <p:ph type="ftr" sz="quarter" idx="11"/>
          </p:nvPr>
        </p:nvSpPr>
        <p:spPr/>
        <p:txBody>
          <a:bodyPr/>
          <a:lstStyle/>
          <a:p>
            <a:r>
              <a:rPr lang="en-US">
                <a:solidFill>
                  <a:srgbClr val="FFFFFF"/>
                </a:solidFill>
              </a:rPr>
              <a:t>CONFIDENTIAL</a:t>
            </a:r>
            <a:endParaRPr lang="en-US" dirty="0">
              <a:solidFill>
                <a:srgbClr val="FFFFFF"/>
              </a:solidFill>
            </a:endParaRPr>
          </a:p>
        </p:txBody>
      </p:sp>
    </p:spTree>
    <p:extLst>
      <p:ext uri="{BB962C8B-B14F-4D97-AF65-F5344CB8AC3E}">
        <p14:creationId xmlns:p14="http://schemas.microsoft.com/office/powerpoint/2010/main" val="19108369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fld id="{D4325D4D-289E-48C1-B277-2BEB492A7D19}"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CONFIDENTIAL</a:t>
            </a:r>
            <a:endParaRPr lang="en-US" dirty="0">
              <a:solidFill>
                <a:srgbClr val="FFFFFF"/>
              </a:solidFill>
            </a:endParaRPr>
          </a:p>
        </p:txBody>
      </p:sp>
    </p:spTree>
    <p:extLst>
      <p:ext uri="{BB962C8B-B14F-4D97-AF65-F5344CB8AC3E}">
        <p14:creationId xmlns:p14="http://schemas.microsoft.com/office/powerpoint/2010/main" val="127006502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Line Title Only">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 y="1"/>
            <a:ext cx="12187767" cy="1068387"/>
          </a:xfrm>
        </p:spPr>
        <p:txBody>
          <a:bodyPr lIns="182880" tIns="91440" rIns="182880" bIns="91440"/>
          <a:lstStyle>
            <a:lvl1pPr marL="0">
              <a:lnSpc>
                <a:spcPct val="90000"/>
              </a:lnSpc>
              <a:defRPr baseline="0"/>
            </a:lvl1pPr>
          </a:lstStyle>
          <a:p>
            <a:r>
              <a:rPr lang="en-US" dirty="0"/>
              <a:t>Click to edit Master title style. This one can wrap to two lines. Filler copy added.</a:t>
            </a:r>
          </a:p>
        </p:txBody>
      </p:sp>
      <p:sp>
        <p:nvSpPr>
          <p:cNvPr id="4" name="Slide Number Placeholder 3"/>
          <p:cNvSpPr>
            <a:spLocks noGrp="1"/>
          </p:cNvSpPr>
          <p:nvPr>
            <p:ph type="sldNum" sz="quarter" idx="10"/>
          </p:nvPr>
        </p:nvSpPr>
        <p:spPr/>
        <p:txBody>
          <a:bodyPr/>
          <a:lstStyle/>
          <a:p>
            <a:fld id="{D4325D4D-289E-48C1-B277-2BEB492A7D19}" type="slidenum">
              <a:rPr lang="en-US" smtClean="0">
                <a:solidFill>
                  <a:srgbClr val="FFFFFF"/>
                </a:solidFill>
              </a:rPr>
              <a:pPr/>
              <a:t>‹#›</a:t>
            </a:fld>
            <a:endParaRPr lang="en-US" dirty="0">
              <a:solidFill>
                <a:srgbClr val="FFFFFF"/>
              </a:solidFill>
            </a:endParaRPr>
          </a:p>
        </p:txBody>
      </p:sp>
      <p:sp>
        <p:nvSpPr>
          <p:cNvPr id="5" name="Footer Placeholder 4"/>
          <p:cNvSpPr>
            <a:spLocks noGrp="1"/>
          </p:cNvSpPr>
          <p:nvPr>
            <p:ph type="ftr" sz="quarter" idx="11"/>
          </p:nvPr>
        </p:nvSpPr>
        <p:spPr/>
        <p:txBody>
          <a:bodyPr/>
          <a:lstStyle/>
          <a:p>
            <a:r>
              <a:rPr lang="en-US">
                <a:solidFill>
                  <a:srgbClr val="FFFFFF"/>
                </a:solidFill>
              </a:rPr>
              <a:t>CONFIDENTIAL</a:t>
            </a:r>
            <a:endParaRPr lang="en-US" dirty="0">
              <a:solidFill>
                <a:srgbClr val="FFFFFF"/>
              </a:solidFill>
            </a:endParaRPr>
          </a:p>
        </p:txBody>
      </p:sp>
    </p:spTree>
    <p:extLst>
      <p:ext uri="{BB962C8B-B14F-4D97-AF65-F5344CB8AC3E}">
        <p14:creationId xmlns:p14="http://schemas.microsoft.com/office/powerpoint/2010/main" val="4004952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a:t>CONFIDENTIAL</a:t>
            </a:r>
          </a:p>
        </p:txBody>
      </p:sp>
      <p:sp>
        <p:nvSpPr>
          <p:cNvPr id="6" name="Slide Number Placeholder 5"/>
          <p:cNvSpPr>
            <a:spLocks noGrp="1"/>
          </p:cNvSpPr>
          <p:nvPr>
            <p:ph type="sldNum" sz="quarter" idx="12"/>
          </p:nvPr>
        </p:nvSpPr>
        <p:spPr/>
        <p:txBody>
          <a:bodyPr/>
          <a:lstStyle/>
          <a:p>
            <a:fld id="{1614A03F-F2B8-9B48-9360-368980262D13}" type="slidenum">
              <a:rPr lang="en-US" smtClean="0"/>
              <a:t>‹#›</a:t>
            </a:fld>
            <a:endParaRPr lang="en-US"/>
          </a:p>
        </p:txBody>
      </p:sp>
    </p:spTree>
    <p:extLst>
      <p:ext uri="{BB962C8B-B14F-4D97-AF65-F5344CB8AC3E}">
        <p14:creationId xmlns:p14="http://schemas.microsoft.com/office/powerpoint/2010/main" val="2763514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D4325D4D-289E-48C1-B277-2BEB492A7D19}" type="slidenum">
              <a:rPr lang="en-US" smtClean="0">
                <a:solidFill>
                  <a:srgbClr val="FFFFFF"/>
                </a:solidFill>
              </a:rPr>
              <a:pPr/>
              <a:t>‹#›</a:t>
            </a:fld>
            <a:endParaRPr lang="en-US" dirty="0">
              <a:solidFill>
                <a:srgbClr val="FFFFFF"/>
              </a:solidFill>
            </a:endParaRPr>
          </a:p>
        </p:txBody>
      </p:sp>
      <p:sp>
        <p:nvSpPr>
          <p:cNvPr id="3" name="Footer Placeholder 2"/>
          <p:cNvSpPr>
            <a:spLocks noGrp="1"/>
          </p:cNvSpPr>
          <p:nvPr>
            <p:ph type="ftr" sz="quarter" idx="11"/>
          </p:nvPr>
        </p:nvSpPr>
        <p:spPr/>
        <p:txBody>
          <a:bodyPr/>
          <a:lstStyle/>
          <a:p>
            <a:r>
              <a:rPr lang="en-US">
                <a:solidFill>
                  <a:srgbClr val="FFFFFF"/>
                </a:solidFill>
              </a:rPr>
              <a:t>CONFIDENTIAL</a:t>
            </a:r>
            <a:endParaRPr lang="en-US" dirty="0">
              <a:solidFill>
                <a:srgbClr val="FFFFFF"/>
              </a:solidFill>
            </a:endParaRPr>
          </a:p>
        </p:txBody>
      </p:sp>
      <p:sp>
        <p:nvSpPr>
          <p:cNvPr id="4" name="Rectangle 3"/>
          <p:cNvSpPr/>
          <p:nvPr userDrawn="1"/>
        </p:nvSpPr>
        <p:spPr>
          <a:xfrm>
            <a:off x="0" y="0"/>
            <a:ext cx="12192000" cy="3733800"/>
          </a:xfrm>
          <a:prstGeom prst="rect">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fontAlgn="base" hangingPunct="0">
              <a:spcBef>
                <a:spcPct val="0"/>
              </a:spcBef>
              <a:spcAft>
                <a:spcPct val="0"/>
              </a:spcAft>
            </a:pPr>
            <a:endParaRPr lang="en-US" sz="1800" dirty="0">
              <a:solidFill>
                <a:srgbClr val="FFFFFF"/>
              </a:solidFill>
            </a:endParaRPr>
          </a:p>
        </p:txBody>
      </p:sp>
      <p:sp>
        <p:nvSpPr>
          <p:cNvPr id="5" name="Rectangle 2"/>
          <p:cNvSpPr>
            <a:spLocks noGrp="1" noChangeArrowheads="1"/>
          </p:cNvSpPr>
          <p:nvPr>
            <p:ph type="ctrTitle" hasCustomPrompt="1"/>
          </p:nvPr>
        </p:nvSpPr>
        <p:spPr>
          <a:xfrm>
            <a:off x="609600" y="2743201"/>
            <a:ext cx="8636000" cy="676687"/>
          </a:xfrm>
          <a:noFill/>
        </p:spPr>
        <p:txBody>
          <a:bodyPr/>
          <a:lstStyle>
            <a:lvl1pPr algn="l">
              <a:defRPr sz="2800" b="1">
                <a:solidFill>
                  <a:schemeClr val="bg1"/>
                </a:solidFill>
                <a:latin typeface="Arial"/>
                <a:cs typeface="Arial"/>
              </a:defRPr>
            </a:lvl1pPr>
          </a:lstStyle>
          <a:p>
            <a:r>
              <a:rPr lang="en-US" dirty="0"/>
              <a:t>Click to edit title style</a:t>
            </a:r>
          </a:p>
        </p:txBody>
      </p:sp>
    </p:spTree>
    <p:extLst>
      <p:ext uri="{BB962C8B-B14F-4D97-AF65-F5344CB8AC3E}">
        <p14:creationId xmlns:p14="http://schemas.microsoft.com/office/powerpoint/2010/main" val="57468577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 with Arcs">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D4325D4D-289E-48C1-B277-2BEB492A7D19}" type="slidenum">
              <a:rPr lang="en-US" smtClean="0">
                <a:solidFill>
                  <a:srgbClr val="FFFFFF"/>
                </a:solidFill>
              </a:rPr>
              <a:pPr/>
              <a:t>‹#›</a:t>
            </a:fld>
            <a:endParaRPr lang="en-US" dirty="0">
              <a:solidFill>
                <a:srgbClr val="FFFFFF"/>
              </a:solidFill>
            </a:endParaRPr>
          </a:p>
        </p:txBody>
      </p:sp>
      <p:sp>
        <p:nvSpPr>
          <p:cNvPr id="3" name="Footer Placeholder 2"/>
          <p:cNvSpPr>
            <a:spLocks noGrp="1"/>
          </p:cNvSpPr>
          <p:nvPr>
            <p:ph type="ftr" sz="quarter" idx="11"/>
          </p:nvPr>
        </p:nvSpPr>
        <p:spPr/>
        <p:txBody>
          <a:bodyPr/>
          <a:lstStyle/>
          <a:p>
            <a:r>
              <a:rPr lang="en-US">
                <a:solidFill>
                  <a:srgbClr val="FFFFFF"/>
                </a:solidFill>
              </a:rPr>
              <a:t>CONFIDENTIAL</a:t>
            </a:r>
            <a:endParaRPr lang="en-US" dirty="0">
              <a:solidFill>
                <a:srgbClr val="FFFFFF"/>
              </a:solidFill>
            </a:endParaRPr>
          </a:p>
        </p:txBody>
      </p:sp>
    </p:spTree>
    <p:extLst>
      <p:ext uri="{BB962C8B-B14F-4D97-AF65-F5344CB8AC3E}">
        <p14:creationId xmlns:p14="http://schemas.microsoft.com/office/powerpoint/2010/main" val="98304441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400" b="0"/>
            </a:lvl1pPr>
          </a:lstStyle>
          <a:p>
            <a:r>
              <a:rPr lang="en-US"/>
              <a:t>Click to edit Master title style</a:t>
            </a:r>
            <a:endParaRPr lang="en-US" dirty="0"/>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Drag picture to placeholder or click icon to add</a:t>
            </a:r>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Slide Number Placeholder 4"/>
          <p:cNvSpPr>
            <a:spLocks noGrp="1"/>
          </p:cNvSpPr>
          <p:nvPr>
            <p:ph type="sldNum" sz="quarter" idx="10"/>
          </p:nvPr>
        </p:nvSpPr>
        <p:spPr/>
        <p:txBody>
          <a:bodyPr/>
          <a:lstStyle/>
          <a:p>
            <a:fld id="{D4325D4D-289E-48C1-B277-2BEB492A7D19}" type="slidenum">
              <a:rPr lang="en-US" smtClean="0">
                <a:solidFill>
                  <a:srgbClr val="FFFFFF"/>
                </a:solidFill>
              </a:rPr>
              <a:pPr/>
              <a:t>‹#›</a:t>
            </a:fld>
            <a:endParaRPr lang="en-US" dirty="0">
              <a:solidFill>
                <a:srgbClr val="FFFFFF"/>
              </a:solidFill>
            </a:endParaRPr>
          </a:p>
        </p:txBody>
      </p:sp>
      <p:sp>
        <p:nvSpPr>
          <p:cNvPr id="6" name="Footer Placeholder 5"/>
          <p:cNvSpPr>
            <a:spLocks noGrp="1"/>
          </p:cNvSpPr>
          <p:nvPr>
            <p:ph type="ftr" sz="quarter" idx="11"/>
          </p:nvPr>
        </p:nvSpPr>
        <p:spPr/>
        <p:txBody>
          <a:bodyPr/>
          <a:lstStyle/>
          <a:p>
            <a:r>
              <a:rPr lang="en-US">
                <a:solidFill>
                  <a:srgbClr val="FFFFFF"/>
                </a:solidFill>
              </a:rPr>
              <a:t>CONFIDENTIAL</a:t>
            </a:r>
            <a:endParaRPr lang="en-US" dirty="0">
              <a:solidFill>
                <a:srgbClr val="FFFFFF"/>
              </a:solidFill>
            </a:endParaRPr>
          </a:p>
        </p:txBody>
      </p:sp>
    </p:spTree>
    <p:extLst>
      <p:ext uri="{BB962C8B-B14F-4D97-AF65-F5344CB8AC3E}">
        <p14:creationId xmlns:p14="http://schemas.microsoft.com/office/powerpoint/2010/main" val="12905934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a:t>CONFIDENTIAL</a:t>
            </a:r>
          </a:p>
        </p:txBody>
      </p:sp>
      <p:sp>
        <p:nvSpPr>
          <p:cNvPr id="6" name="Slide Number Placeholder 5"/>
          <p:cNvSpPr>
            <a:spLocks noGrp="1"/>
          </p:cNvSpPr>
          <p:nvPr>
            <p:ph type="sldNum" sz="quarter" idx="12"/>
          </p:nvPr>
        </p:nvSpPr>
        <p:spPr/>
        <p:txBody>
          <a:bodyPr/>
          <a:lstStyle/>
          <a:p>
            <a:fld id="{1614A03F-F2B8-9B48-9360-368980262D13}" type="slidenum">
              <a:rPr lang="en-US" smtClean="0"/>
              <a:t>‹#›</a:t>
            </a:fld>
            <a:endParaRPr lang="en-US"/>
          </a:p>
        </p:txBody>
      </p:sp>
    </p:spTree>
    <p:extLst>
      <p:ext uri="{BB962C8B-B14F-4D97-AF65-F5344CB8AC3E}">
        <p14:creationId xmlns:p14="http://schemas.microsoft.com/office/powerpoint/2010/main" val="8015576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r>
              <a:rPr lang="en-US"/>
              <a:t>CONFIDENTIAL</a:t>
            </a:r>
          </a:p>
        </p:txBody>
      </p:sp>
      <p:sp>
        <p:nvSpPr>
          <p:cNvPr id="7" name="Slide Number Placeholder 6"/>
          <p:cNvSpPr>
            <a:spLocks noGrp="1"/>
          </p:cNvSpPr>
          <p:nvPr>
            <p:ph type="sldNum" sz="quarter" idx="12"/>
          </p:nvPr>
        </p:nvSpPr>
        <p:spPr/>
        <p:txBody>
          <a:bodyPr/>
          <a:lstStyle/>
          <a:p>
            <a:fld id="{1614A03F-F2B8-9B48-9360-368980262D13}" type="slidenum">
              <a:rPr lang="en-US" smtClean="0"/>
              <a:t>‹#›</a:t>
            </a:fld>
            <a:endParaRPr lang="en-US"/>
          </a:p>
        </p:txBody>
      </p:sp>
    </p:spTree>
    <p:extLst>
      <p:ext uri="{BB962C8B-B14F-4D97-AF65-F5344CB8AC3E}">
        <p14:creationId xmlns:p14="http://schemas.microsoft.com/office/powerpoint/2010/main" val="6148756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r>
              <a:rPr lang="en-US"/>
              <a:t>CONFIDENTIAL</a:t>
            </a:r>
          </a:p>
        </p:txBody>
      </p:sp>
      <p:sp>
        <p:nvSpPr>
          <p:cNvPr id="9" name="Slide Number Placeholder 8"/>
          <p:cNvSpPr>
            <a:spLocks noGrp="1"/>
          </p:cNvSpPr>
          <p:nvPr>
            <p:ph type="sldNum" sz="quarter" idx="12"/>
          </p:nvPr>
        </p:nvSpPr>
        <p:spPr/>
        <p:txBody>
          <a:bodyPr/>
          <a:lstStyle/>
          <a:p>
            <a:fld id="{1614A03F-F2B8-9B48-9360-368980262D13}" type="slidenum">
              <a:rPr lang="en-US" smtClean="0"/>
              <a:t>‹#›</a:t>
            </a:fld>
            <a:endParaRPr lang="en-US"/>
          </a:p>
        </p:txBody>
      </p:sp>
    </p:spTree>
    <p:extLst>
      <p:ext uri="{BB962C8B-B14F-4D97-AF65-F5344CB8AC3E}">
        <p14:creationId xmlns:p14="http://schemas.microsoft.com/office/powerpoint/2010/main" val="5241267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r>
              <a:rPr lang="en-US"/>
              <a:t>CONFIDENTIAL</a:t>
            </a:r>
          </a:p>
        </p:txBody>
      </p:sp>
      <p:sp>
        <p:nvSpPr>
          <p:cNvPr id="5" name="Slide Number Placeholder 4"/>
          <p:cNvSpPr>
            <a:spLocks noGrp="1"/>
          </p:cNvSpPr>
          <p:nvPr>
            <p:ph type="sldNum" sz="quarter" idx="12"/>
          </p:nvPr>
        </p:nvSpPr>
        <p:spPr/>
        <p:txBody>
          <a:bodyPr/>
          <a:lstStyle/>
          <a:p>
            <a:fld id="{1614A03F-F2B8-9B48-9360-368980262D13}" type="slidenum">
              <a:rPr lang="en-US" smtClean="0"/>
              <a:t>‹#›</a:t>
            </a:fld>
            <a:endParaRPr lang="en-US"/>
          </a:p>
        </p:txBody>
      </p:sp>
    </p:spTree>
    <p:extLst>
      <p:ext uri="{BB962C8B-B14F-4D97-AF65-F5344CB8AC3E}">
        <p14:creationId xmlns:p14="http://schemas.microsoft.com/office/powerpoint/2010/main" val="203168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r>
              <a:rPr lang="en-US"/>
              <a:t>CONFIDENTIAL</a:t>
            </a:r>
          </a:p>
        </p:txBody>
      </p:sp>
      <p:sp>
        <p:nvSpPr>
          <p:cNvPr id="4" name="Slide Number Placeholder 3"/>
          <p:cNvSpPr>
            <a:spLocks noGrp="1"/>
          </p:cNvSpPr>
          <p:nvPr>
            <p:ph type="sldNum" sz="quarter" idx="12"/>
          </p:nvPr>
        </p:nvSpPr>
        <p:spPr/>
        <p:txBody>
          <a:bodyPr/>
          <a:lstStyle/>
          <a:p>
            <a:fld id="{1614A03F-F2B8-9B48-9360-368980262D13}" type="slidenum">
              <a:rPr lang="en-US" smtClean="0"/>
              <a:t>‹#›</a:t>
            </a:fld>
            <a:endParaRPr lang="en-US"/>
          </a:p>
        </p:txBody>
      </p:sp>
    </p:spTree>
    <p:extLst>
      <p:ext uri="{BB962C8B-B14F-4D97-AF65-F5344CB8AC3E}">
        <p14:creationId xmlns:p14="http://schemas.microsoft.com/office/powerpoint/2010/main" val="151459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r>
              <a:rPr lang="en-US"/>
              <a:t>CONFIDENTIAL</a:t>
            </a:r>
          </a:p>
        </p:txBody>
      </p:sp>
      <p:sp>
        <p:nvSpPr>
          <p:cNvPr id="7" name="Slide Number Placeholder 6"/>
          <p:cNvSpPr>
            <a:spLocks noGrp="1"/>
          </p:cNvSpPr>
          <p:nvPr>
            <p:ph type="sldNum" sz="quarter" idx="12"/>
          </p:nvPr>
        </p:nvSpPr>
        <p:spPr/>
        <p:txBody>
          <a:bodyPr/>
          <a:lstStyle/>
          <a:p>
            <a:fld id="{1614A03F-F2B8-9B48-9360-368980262D13}" type="slidenum">
              <a:rPr lang="en-US" smtClean="0"/>
              <a:t>‹#›</a:t>
            </a:fld>
            <a:endParaRPr lang="en-US"/>
          </a:p>
        </p:txBody>
      </p:sp>
    </p:spTree>
    <p:extLst>
      <p:ext uri="{BB962C8B-B14F-4D97-AF65-F5344CB8AC3E}">
        <p14:creationId xmlns:p14="http://schemas.microsoft.com/office/powerpoint/2010/main" val="11552810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r>
              <a:rPr lang="en-US"/>
              <a:t>CONFIDENTIAL</a:t>
            </a:r>
          </a:p>
        </p:txBody>
      </p:sp>
      <p:sp>
        <p:nvSpPr>
          <p:cNvPr id="7" name="Slide Number Placeholder 6"/>
          <p:cNvSpPr>
            <a:spLocks noGrp="1"/>
          </p:cNvSpPr>
          <p:nvPr>
            <p:ph type="sldNum" sz="quarter" idx="12"/>
          </p:nvPr>
        </p:nvSpPr>
        <p:spPr/>
        <p:txBody>
          <a:bodyPr/>
          <a:lstStyle/>
          <a:p>
            <a:fld id="{1614A03F-F2B8-9B48-9360-368980262D13}" type="slidenum">
              <a:rPr lang="en-US" smtClean="0"/>
              <a:t>‹#›</a:t>
            </a:fld>
            <a:endParaRPr lang="en-US"/>
          </a:p>
        </p:txBody>
      </p:sp>
    </p:spTree>
    <p:extLst>
      <p:ext uri="{BB962C8B-B14F-4D97-AF65-F5344CB8AC3E}">
        <p14:creationId xmlns:p14="http://schemas.microsoft.com/office/powerpoint/2010/main" val="14090892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theme" Target="../theme/theme2.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CONFIDENTIAL</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614A03F-F2B8-9B48-9360-368980262D13}" type="slidenum">
              <a:rPr lang="en-US" smtClean="0"/>
              <a:t>‹#›</a:t>
            </a:fld>
            <a:endParaRPr lang="en-US"/>
          </a:p>
        </p:txBody>
      </p:sp>
    </p:spTree>
    <p:extLst>
      <p:ext uri="{BB962C8B-B14F-4D97-AF65-F5344CB8AC3E}">
        <p14:creationId xmlns:p14="http://schemas.microsoft.com/office/powerpoint/2010/main" val="1651841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1" y="-1"/>
            <a:ext cx="12192000" cy="612648"/>
          </a:xfrm>
          <a:prstGeom prst="rect">
            <a:avLst/>
          </a:prstGeom>
          <a:solidFill>
            <a:schemeClr val="accent1">
              <a:lumMod val="50000"/>
            </a:schemeClr>
          </a:solidFill>
          <a:ln w="9525" algn="ctr">
            <a:noFill/>
            <a:miter lim="800000"/>
            <a:headEnd/>
            <a:tailEnd/>
          </a:ln>
        </p:spPr>
        <p:txBody>
          <a:bodyPr vert="horz" wrap="square" lIns="182880" tIns="91440" rIns="182880" bIns="91440" numCol="1" anchor="ctr" anchorCtr="0" compatLnSpc="1">
            <a:prstTxWarp prst="textNoShape">
              <a:avLst/>
            </a:prstTxWarp>
          </a:bodyPr>
          <a:lstStyle/>
          <a:p>
            <a:pPr lvl="0"/>
            <a:r>
              <a:rPr lang="en-US"/>
              <a:t>Click to edit Master title style</a:t>
            </a:r>
            <a:endParaRPr lang="en-US" dirty="0"/>
          </a:p>
        </p:txBody>
      </p:sp>
      <p:sp>
        <p:nvSpPr>
          <p:cNvPr id="1027" name="Rectangle 3"/>
          <p:cNvSpPr>
            <a:spLocks noGrp="1" noChangeArrowheads="1"/>
          </p:cNvSpPr>
          <p:nvPr>
            <p:ph type="body" idx="1"/>
          </p:nvPr>
        </p:nvSpPr>
        <p:spPr bwMode="auto">
          <a:xfrm>
            <a:off x="609600" y="1143001"/>
            <a:ext cx="10972800" cy="49831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p:txBody>
      </p:sp>
      <p:sp>
        <p:nvSpPr>
          <p:cNvPr id="10" name="Footer Placeholder 9"/>
          <p:cNvSpPr>
            <a:spLocks noGrp="1"/>
          </p:cNvSpPr>
          <p:nvPr>
            <p:ph type="ftr" sz="quarter" idx="3"/>
          </p:nvPr>
        </p:nvSpPr>
        <p:spPr>
          <a:xfrm>
            <a:off x="609600" y="6553200"/>
            <a:ext cx="1930400" cy="304800"/>
          </a:xfrm>
          <a:prstGeom prst="rect">
            <a:avLst/>
          </a:prstGeom>
          <a:solidFill>
            <a:srgbClr val="BF311A"/>
          </a:solidFill>
        </p:spPr>
        <p:txBody>
          <a:bodyPr vert="horz" lIns="91440" tIns="45720" rIns="91440" bIns="45720" rtlCol="0" anchor="ctr"/>
          <a:lstStyle>
            <a:lvl1pPr algn="ctr">
              <a:defRPr sz="1200">
                <a:solidFill>
                  <a:schemeClr val="bg1"/>
                </a:solidFill>
              </a:defRPr>
            </a:lvl1pPr>
          </a:lstStyle>
          <a:p>
            <a:pPr eaLnBrk="0" fontAlgn="base" hangingPunct="0">
              <a:spcBef>
                <a:spcPct val="0"/>
              </a:spcBef>
              <a:spcAft>
                <a:spcPct val="0"/>
              </a:spcAft>
            </a:pPr>
            <a:r>
              <a:rPr lang="en-US" dirty="0">
                <a:solidFill>
                  <a:srgbClr val="FFFFFF"/>
                </a:solidFill>
                <a:ea typeface="ヒラギノ角ゴ Pro W3" pitchFamily="1" charset="-128"/>
              </a:rPr>
              <a:t>CONFIDENTIAL</a:t>
            </a:r>
          </a:p>
        </p:txBody>
      </p:sp>
      <p:sp>
        <p:nvSpPr>
          <p:cNvPr id="11" name="Slide Number Placeholder 10"/>
          <p:cNvSpPr>
            <a:spLocks noGrp="1"/>
          </p:cNvSpPr>
          <p:nvPr>
            <p:ph type="sldNum" sz="quarter" idx="4"/>
          </p:nvPr>
        </p:nvSpPr>
        <p:spPr>
          <a:xfrm>
            <a:off x="0" y="6553200"/>
            <a:ext cx="609600" cy="304801"/>
          </a:xfrm>
          <a:prstGeom prst="rect">
            <a:avLst/>
          </a:prstGeom>
          <a:solidFill>
            <a:srgbClr val="04294A"/>
          </a:solidFill>
        </p:spPr>
        <p:txBody>
          <a:bodyPr vert="horz" lIns="91440" tIns="45720" rIns="91440" bIns="45720" rtlCol="0" anchor="ctr"/>
          <a:lstStyle>
            <a:lvl1pPr algn="ctr">
              <a:defRPr sz="1200">
                <a:solidFill>
                  <a:schemeClr val="bg1"/>
                </a:solidFill>
              </a:defRPr>
            </a:lvl1pPr>
          </a:lstStyle>
          <a:p>
            <a:pPr eaLnBrk="0" fontAlgn="base" hangingPunct="0">
              <a:spcBef>
                <a:spcPct val="0"/>
              </a:spcBef>
              <a:spcAft>
                <a:spcPct val="0"/>
              </a:spcAft>
            </a:pPr>
            <a:fld id="{D4325D4D-289E-48C1-B277-2BEB492A7D19}" type="slidenum">
              <a:rPr lang="en-US" smtClean="0">
                <a:solidFill>
                  <a:srgbClr val="FFFFFF"/>
                </a:solidFill>
                <a:ea typeface="ヒラギノ角ゴ Pro W3" pitchFamily="1" charset="-128"/>
              </a:rPr>
              <a:pPr eaLnBrk="0" fontAlgn="base" hangingPunct="0">
                <a:spcBef>
                  <a:spcPct val="0"/>
                </a:spcBef>
                <a:spcAft>
                  <a:spcPct val="0"/>
                </a:spcAft>
              </a:pPr>
              <a:t>‹#›</a:t>
            </a:fld>
            <a:endParaRPr lang="en-US" dirty="0">
              <a:solidFill>
                <a:srgbClr val="FFFFFF"/>
              </a:solidFill>
              <a:ea typeface="ヒラギノ角ゴ Pro W3" pitchFamily="1" charset="-128"/>
            </a:endParaRPr>
          </a:p>
        </p:txBody>
      </p:sp>
    </p:spTree>
    <p:extLst>
      <p:ext uri="{BB962C8B-B14F-4D97-AF65-F5344CB8AC3E}">
        <p14:creationId xmlns:p14="http://schemas.microsoft.com/office/powerpoint/2010/main" val="1156716688"/>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Lst>
  <p:hf hdr="0" ftr="0" dt="0"/>
  <p:txStyles>
    <p:titleStyle>
      <a:lvl1pPr marL="0" algn="l" rtl="0" eaLnBrk="1" fontAlgn="base" hangingPunct="1">
        <a:lnSpc>
          <a:spcPct val="90000"/>
        </a:lnSpc>
        <a:spcBef>
          <a:spcPct val="0"/>
        </a:spcBef>
        <a:spcAft>
          <a:spcPct val="0"/>
        </a:spcAft>
        <a:defRPr sz="3200">
          <a:solidFill>
            <a:schemeClr val="bg1"/>
          </a:solidFill>
          <a:latin typeface="+mj-lt"/>
          <a:ea typeface="+mj-ea"/>
          <a:cs typeface="+mj-cs"/>
        </a:defRPr>
      </a:lvl1pPr>
      <a:lvl2pPr algn="l" rtl="0" eaLnBrk="1" fontAlgn="base" hangingPunct="1">
        <a:spcBef>
          <a:spcPct val="0"/>
        </a:spcBef>
        <a:spcAft>
          <a:spcPct val="0"/>
        </a:spcAft>
        <a:defRPr sz="3200">
          <a:solidFill>
            <a:schemeClr val="bg1"/>
          </a:solidFill>
          <a:latin typeface="Arial Narrow" pitchFamily="1" charset="0"/>
          <a:cs typeface="Arial" charset="0"/>
        </a:defRPr>
      </a:lvl2pPr>
      <a:lvl3pPr algn="l" rtl="0" eaLnBrk="1" fontAlgn="base" hangingPunct="1">
        <a:spcBef>
          <a:spcPct val="0"/>
        </a:spcBef>
        <a:spcAft>
          <a:spcPct val="0"/>
        </a:spcAft>
        <a:defRPr sz="3200">
          <a:solidFill>
            <a:schemeClr val="bg1"/>
          </a:solidFill>
          <a:latin typeface="Arial Narrow" pitchFamily="1" charset="0"/>
          <a:cs typeface="Arial" charset="0"/>
        </a:defRPr>
      </a:lvl3pPr>
      <a:lvl4pPr algn="l" rtl="0" eaLnBrk="1" fontAlgn="base" hangingPunct="1">
        <a:spcBef>
          <a:spcPct val="0"/>
        </a:spcBef>
        <a:spcAft>
          <a:spcPct val="0"/>
        </a:spcAft>
        <a:defRPr sz="3200">
          <a:solidFill>
            <a:schemeClr val="bg1"/>
          </a:solidFill>
          <a:latin typeface="Arial Narrow" pitchFamily="1" charset="0"/>
          <a:cs typeface="Arial" charset="0"/>
        </a:defRPr>
      </a:lvl4pPr>
      <a:lvl5pPr algn="l" rtl="0" eaLnBrk="1" fontAlgn="base" hangingPunct="1">
        <a:spcBef>
          <a:spcPct val="0"/>
        </a:spcBef>
        <a:spcAft>
          <a:spcPct val="0"/>
        </a:spcAft>
        <a:defRPr sz="3200">
          <a:solidFill>
            <a:schemeClr val="bg1"/>
          </a:solidFill>
          <a:latin typeface="Arial Narrow" pitchFamily="1" charset="0"/>
          <a:cs typeface="Arial" charset="0"/>
        </a:defRPr>
      </a:lvl5pPr>
      <a:lvl6pPr marL="457200" algn="l" rtl="0" eaLnBrk="1" fontAlgn="base" hangingPunct="1">
        <a:spcBef>
          <a:spcPct val="0"/>
        </a:spcBef>
        <a:spcAft>
          <a:spcPct val="0"/>
        </a:spcAft>
        <a:defRPr sz="3200">
          <a:solidFill>
            <a:schemeClr val="bg1"/>
          </a:solidFill>
          <a:latin typeface="Arial Narrow" pitchFamily="1" charset="0"/>
          <a:cs typeface="Arial" charset="0"/>
        </a:defRPr>
      </a:lvl6pPr>
      <a:lvl7pPr marL="914400" algn="l" rtl="0" eaLnBrk="1" fontAlgn="base" hangingPunct="1">
        <a:spcBef>
          <a:spcPct val="0"/>
        </a:spcBef>
        <a:spcAft>
          <a:spcPct val="0"/>
        </a:spcAft>
        <a:defRPr sz="3200">
          <a:solidFill>
            <a:schemeClr val="bg1"/>
          </a:solidFill>
          <a:latin typeface="Arial Narrow" pitchFamily="1" charset="0"/>
          <a:cs typeface="Arial" charset="0"/>
        </a:defRPr>
      </a:lvl7pPr>
      <a:lvl8pPr marL="1371600" algn="l" rtl="0" eaLnBrk="1" fontAlgn="base" hangingPunct="1">
        <a:spcBef>
          <a:spcPct val="0"/>
        </a:spcBef>
        <a:spcAft>
          <a:spcPct val="0"/>
        </a:spcAft>
        <a:defRPr sz="3200">
          <a:solidFill>
            <a:schemeClr val="bg1"/>
          </a:solidFill>
          <a:latin typeface="Arial Narrow" pitchFamily="1" charset="0"/>
          <a:cs typeface="Arial" charset="0"/>
        </a:defRPr>
      </a:lvl8pPr>
      <a:lvl9pPr marL="1828800" algn="l" rtl="0" eaLnBrk="1" fontAlgn="base" hangingPunct="1">
        <a:spcBef>
          <a:spcPct val="0"/>
        </a:spcBef>
        <a:spcAft>
          <a:spcPct val="0"/>
        </a:spcAft>
        <a:defRPr sz="3200">
          <a:solidFill>
            <a:schemeClr val="bg1"/>
          </a:solidFill>
          <a:latin typeface="Arial Narrow" pitchFamily="1" charset="0"/>
          <a:cs typeface="Arial" charset="0"/>
        </a:defRPr>
      </a:lvl9pPr>
    </p:titleStyle>
    <p:bodyStyle>
      <a:lvl1pPr marL="280988" indent="-280988" algn="l" rtl="0" eaLnBrk="1" fontAlgn="base" hangingPunct="1">
        <a:spcBef>
          <a:spcPct val="20000"/>
        </a:spcBef>
        <a:spcAft>
          <a:spcPct val="0"/>
        </a:spcAft>
        <a:buClr>
          <a:schemeClr val="tx2"/>
        </a:buClr>
        <a:buSzPct val="80000"/>
        <a:buFont typeface="Wingdings" pitchFamily="2" charset="2"/>
        <a:buChar char="§"/>
        <a:defRPr sz="2000">
          <a:solidFill>
            <a:schemeClr val="tx1"/>
          </a:solidFill>
          <a:latin typeface="+mn-lt"/>
          <a:ea typeface="+mn-ea"/>
          <a:cs typeface="+mn-cs"/>
        </a:defRPr>
      </a:lvl1pPr>
      <a:lvl2pPr marL="457200" indent="-234950" algn="l" rtl="0" eaLnBrk="1" fontAlgn="base" hangingPunct="1">
        <a:spcBef>
          <a:spcPct val="20000"/>
        </a:spcBef>
        <a:spcAft>
          <a:spcPct val="0"/>
        </a:spcAft>
        <a:buClr>
          <a:schemeClr val="tx2"/>
        </a:buClr>
        <a:buSzPct val="80000"/>
        <a:buFont typeface="Arial" charset="0"/>
        <a:buChar char="–"/>
        <a:defRPr sz="1800">
          <a:solidFill>
            <a:schemeClr val="tx1"/>
          </a:solidFill>
          <a:latin typeface="+mn-lt"/>
          <a:cs typeface="+mn-cs"/>
        </a:defRPr>
      </a:lvl2pPr>
      <a:lvl3pPr marL="679450" indent="-222250" algn="l" rtl="0" eaLnBrk="1" fontAlgn="base" hangingPunct="1">
        <a:spcBef>
          <a:spcPct val="20000"/>
        </a:spcBef>
        <a:spcAft>
          <a:spcPct val="0"/>
        </a:spcAft>
        <a:buClr>
          <a:schemeClr val="tx2"/>
        </a:buClr>
        <a:buSzPct val="80000"/>
        <a:buFont typeface="Wingdings" pitchFamily="2" charset="2"/>
        <a:buChar char="§"/>
        <a:defRPr sz="1600">
          <a:solidFill>
            <a:schemeClr val="tx1"/>
          </a:solidFill>
          <a:latin typeface="+mn-lt"/>
          <a:cs typeface="+mn-cs"/>
        </a:defRPr>
      </a:lvl3pPr>
      <a:lvl4pPr marL="1600200" indent="-228600" algn="l" rtl="0" eaLnBrk="1" fontAlgn="base" hangingPunct="1">
        <a:spcBef>
          <a:spcPct val="20000"/>
        </a:spcBef>
        <a:spcAft>
          <a:spcPct val="0"/>
        </a:spcAft>
        <a:buClr>
          <a:srgbClr val="003F82"/>
        </a:buClr>
        <a:buSzPct val="80000"/>
        <a:buFont typeface="Wingdings" pitchFamily="2" charset="2"/>
        <a:buChar char="§"/>
        <a:defRPr sz="1400">
          <a:solidFill>
            <a:schemeClr val="tx1"/>
          </a:solidFill>
          <a:latin typeface="+mn-lt"/>
          <a:cs typeface="+mn-cs"/>
        </a:defRPr>
      </a:lvl4pPr>
      <a:lvl5pPr marL="2057400" indent="-228600" algn="l" rtl="0" eaLnBrk="1" fontAlgn="base" hangingPunct="1">
        <a:spcBef>
          <a:spcPct val="20000"/>
        </a:spcBef>
        <a:spcAft>
          <a:spcPct val="0"/>
        </a:spcAft>
        <a:buClr>
          <a:srgbClr val="003F82"/>
        </a:buClr>
        <a:buSzPct val="80000"/>
        <a:buFont typeface="Wingdings" pitchFamily="2" charset="2"/>
        <a:buChar char="§"/>
        <a:defRPr sz="1200">
          <a:solidFill>
            <a:schemeClr val="tx1"/>
          </a:solidFill>
          <a:latin typeface="+mn-lt"/>
          <a:cs typeface="+mn-cs"/>
        </a:defRPr>
      </a:lvl5pPr>
      <a:lvl6pPr marL="2514600" indent="-228600" algn="l" rtl="0" eaLnBrk="1" fontAlgn="base" hangingPunct="1">
        <a:spcBef>
          <a:spcPct val="20000"/>
        </a:spcBef>
        <a:spcAft>
          <a:spcPct val="0"/>
        </a:spcAft>
        <a:buClr>
          <a:srgbClr val="003F82"/>
        </a:buClr>
        <a:buSzPct val="80000"/>
        <a:buFont typeface="Wingdings" pitchFamily="1" charset="2"/>
        <a:buChar char="§"/>
        <a:defRPr sz="1200">
          <a:solidFill>
            <a:schemeClr val="tx1"/>
          </a:solidFill>
          <a:latin typeface="+mn-lt"/>
          <a:cs typeface="+mn-cs"/>
        </a:defRPr>
      </a:lvl6pPr>
      <a:lvl7pPr marL="2971800" indent="-228600" algn="l" rtl="0" eaLnBrk="1" fontAlgn="base" hangingPunct="1">
        <a:spcBef>
          <a:spcPct val="20000"/>
        </a:spcBef>
        <a:spcAft>
          <a:spcPct val="0"/>
        </a:spcAft>
        <a:buClr>
          <a:srgbClr val="003F82"/>
        </a:buClr>
        <a:buSzPct val="80000"/>
        <a:buFont typeface="Wingdings" pitchFamily="1" charset="2"/>
        <a:buChar char="§"/>
        <a:defRPr sz="1200">
          <a:solidFill>
            <a:schemeClr val="tx1"/>
          </a:solidFill>
          <a:latin typeface="+mn-lt"/>
          <a:cs typeface="+mn-cs"/>
        </a:defRPr>
      </a:lvl7pPr>
      <a:lvl8pPr marL="3429000" indent="-228600" algn="l" rtl="0" eaLnBrk="1" fontAlgn="base" hangingPunct="1">
        <a:spcBef>
          <a:spcPct val="20000"/>
        </a:spcBef>
        <a:spcAft>
          <a:spcPct val="0"/>
        </a:spcAft>
        <a:buClr>
          <a:srgbClr val="003F82"/>
        </a:buClr>
        <a:buSzPct val="80000"/>
        <a:buFont typeface="Wingdings" pitchFamily="1" charset="2"/>
        <a:buChar char="§"/>
        <a:defRPr sz="1200">
          <a:solidFill>
            <a:schemeClr val="tx1"/>
          </a:solidFill>
          <a:latin typeface="+mn-lt"/>
          <a:cs typeface="+mn-cs"/>
        </a:defRPr>
      </a:lvl8pPr>
      <a:lvl9pPr marL="3886200" indent="-228600" algn="l" rtl="0" eaLnBrk="1" fontAlgn="base" hangingPunct="1">
        <a:spcBef>
          <a:spcPct val="20000"/>
        </a:spcBef>
        <a:spcAft>
          <a:spcPct val="0"/>
        </a:spcAft>
        <a:buClr>
          <a:srgbClr val="003F82"/>
        </a:buClr>
        <a:buSzPct val="80000"/>
        <a:buFont typeface="Wingdings" pitchFamily="1" charset="2"/>
        <a:buChar char="§"/>
        <a:defRPr sz="12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xml"/><Relationship Id="rId1" Type="http://schemas.openxmlformats.org/officeDocument/2006/relationships/slideLayout" Target="../slideLayouts/slideLayout12.xml"/><Relationship Id="rId5" Type="http://schemas.openxmlformats.org/officeDocument/2006/relationships/image" Target="../media/image4.tiff"/><Relationship Id="rId4" Type="http://schemas.openxmlformats.org/officeDocument/2006/relationships/image" Target="../media/image3.tiff"/></Relationships>
</file>

<file path=ppt/slides/_rels/slide10.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10.xml"/><Relationship Id="rId1" Type="http://schemas.openxmlformats.org/officeDocument/2006/relationships/slideLayout" Target="../slideLayouts/slideLayout14.xml"/><Relationship Id="rId4" Type="http://schemas.openxmlformats.org/officeDocument/2006/relationships/image" Target="../media/image9.tiff"/></Relationships>
</file>

<file path=ppt/slides/_rels/slide11.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11.xml"/><Relationship Id="rId1" Type="http://schemas.openxmlformats.org/officeDocument/2006/relationships/slideLayout" Target="../slideLayouts/slideLayout14.xml"/><Relationship Id="rId5" Type="http://schemas.openxmlformats.org/officeDocument/2006/relationships/image" Target="../media/image12.tiff"/><Relationship Id="rId4" Type="http://schemas.openxmlformats.org/officeDocument/2006/relationships/image" Target="../media/image11.emf"/></Relationships>
</file>

<file path=ppt/slides/_rels/slide12.xml.rels><?xml version="1.0" encoding="UTF-8" standalone="yes"?>
<Relationships xmlns="http://schemas.openxmlformats.org/package/2006/relationships"><Relationship Id="rId3" Type="http://schemas.openxmlformats.org/officeDocument/2006/relationships/hyperlink" Target="http://playground.tensorflow.org/" TargetMode="External"/><Relationship Id="rId2" Type="http://schemas.openxmlformats.org/officeDocument/2006/relationships/notesSlide" Target="../notesSlides/notesSlide12.xml"/><Relationship Id="rId1" Type="http://schemas.openxmlformats.org/officeDocument/2006/relationships/slideLayout" Target="../slideLayouts/slideLayout14.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14.xml"/><Relationship Id="rId4" Type="http://schemas.openxmlformats.org/officeDocument/2006/relationships/image" Target="../media/image18.gif"/></Relationships>
</file>

<file path=ppt/slides/_rels/slide18.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18.xml"/><Relationship Id="rId1" Type="http://schemas.openxmlformats.org/officeDocument/2006/relationships/slideLayout" Target="../slideLayouts/slideLayout14.xml"/><Relationship Id="rId4" Type="http://schemas.openxmlformats.org/officeDocument/2006/relationships/image" Target="../media/image7.tiff"/></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14.xml"/><Relationship Id="rId5" Type="http://schemas.openxmlformats.org/officeDocument/2006/relationships/image" Target="../media/image22.tiff"/><Relationship Id="rId4" Type="http://schemas.openxmlformats.org/officeDocument/2006/relationships/image" Target="../media/image21.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3" Type="http://schemas.openxmlformats.org/officeDocument/2006/relationships/image" Target="../media/image23.tiff"/><Relationship Id="rId7" Type="http://schemas.microsoft.com/office/2007/relationships/hdphoto" Target="../media/hdphoto2.wdp"/><Relationship Id="rId2" Type="http://schemas.openxmlformats.org/officeDocument/2006/relationships/notesSlide" Target="../notesSlides/notesSlide26.xml"/><Relationship Id="rId1" Type="http://schemas.openxmlformats.org/officeDocument/2006/relationships/slideLayout" Target="../slideLayouts/slideLayout14.xml"/><Relationship Id="rId6" Type="http://schemas.openxmlformats.org/officeDocument/2006/relationships/image" Target="../media/image25.jpeg"/><Relationship Id="rId5" Type="http://schemas.microsoft.com/office/2007/relationships/hdphoto" Target="../media/hdphoto1.wdp"/><Relationship Id="rId4" Type="http://schemas.openxmlformats.org/officeDocument/2006/relationships/image" Target="../media/image24.jpeg"/></Relationships>
</file>

<file path=ppt/slides/_rels/slide28.xml.rels><?xml version="1.0" encoding="UTF-8" standalone="yes"?>
<Relationships xmlns="http://schemas.openxmlformats.org/package/2006/relationships"><Relationship Id="rId3" Type="http://schemas.openxmlformats.org/officeDocument/2006/relationships/hyperlink" Target="https://codelabs.developers.google.com/codelabs/tensorflow-for-poets" TargetMode="External"/><Relationship Id="rId2" Type="http://schemas.openxmlformats.org/officeDocument/2006/relationships/notesSlide" Target="../notesSlides/notesSlide27.xml"/><Relationship Id="rId1" Type="http://schemas.openxmlformats.org/officeDocument/2006/relationships/slideLayout" Target="../slideLayouts/slideLayout14.xml"/><Relationship Id="rId5" Type="http://schemas.openxmlformats.org/officeDocument/2006/relationships/hyperlink" Target="https://github.com/epreble/ncsu_iaa_cnn_guest_lecture.git" TargetMode="External"/><Relationship Id="rId4" Type="http://schemas.openxmlformats.org/officeDocument/2006/relationships/hyperlink" Target="http://localhost:8888/notebooks/Image_Classification_Tensorflow_for_Poets.ipynb" TargetMode="Externa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4.xml"/><Relationship Id="rId5" Type="http://schemas.openxmlformats.org/officeDocument/2006/relationships/image" Target="../media/image6.png"/><Relationship Id="rId4" Type="http://schemas.openxmlformats.org/officeDocument/2006/relationships/hyperlink" Target="https://www.bloomberg.com/graphics/2017-job-risk/" TargetMode="Externa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3" Type="http://schemas.openxmlformats.org/officeDocument/2006/relationships/image" Target="../media/image26.tiff"/><Relationship Id="rId7" Type="http://schemas.openxmlformats.org/officeDocument/2006/relationships/image" Target="../media/image30.tiff"/><Relationship Id="rId2" Type="http://schemas.openxmlformats.org/officeDocument/2006/relationships/notesSlide" Target="../notesSlides/notesSlide30.xml"/><Relationship Id="rId1" Type="http://schemas.openxmlformats.org/officeDocument/2006/relationships/slideLayout" Target="../slideLayouts/slideLayout14.xml"/><Relationship Id="rId6" Type="http://schemas.openxmlformats.org/officeDocument/2006/relationships/image" Target="../media/image29.tiff"/><Relationship Id="rId5" Type="http://schemas.openxmlformats.org/officeDocument/2006/relationships/image" Target="../media/image28.tiff"/><Relationship Id="rId4" Type="http://schemas.openxmlformats.org/officeDocument/2006/relationships/image" Target="../media/image27.tiff"/></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notesSlide" Target="../notesSlides/notesSlide32.xml"/><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3" Type="http://schemas.openxmlformats.org/officeDocument/2006/relationships/image" Target="../media/image32.tiff"/><Relationship Id="rId2" Type="http://schemas.openxmlformats.org/officeDocument/2006/relationships/notesSlide" Target="../notesSlides/notesSlide33.xml"/><Relationship Id="rId1" Type="http://schemas.openxmlformats.org/officeDocument/2006/relationships/slideLayout" Target="../slideLayouts/slideLayout14.xml"/><Relationship Id="rId5" Type="http://schemas.openxmlformats.org/officeDocument/2006/relationships/image" Target="../media/image34.tiff"/><Relationship Id="rId4" Type="http://schemas.openxmlformats.org/officeDocument/2006/relationships/image" Target="../media/image33.tiff"/></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3" Type="http://schemas.openxmlformats.org/officeDocument/2006/relationships/image" Target="../media/image35.tiff"/><Relationship Id="rId2" Type="http://schemas.openxmlformats.org/officeDocument/2006/relationships/notesSlide" Target="../notesSlides/notesSlide36.xml"/><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2" Type="http://schemas.openxmlformats.org/officeDocument/2006/relationships/image" Target="../media/image36.tiff"/><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3" Type="http://schemas.openxmlformats.org/officeDocument/2006/relationships/hyperlink" Target="https://www.youtube.com/watch?v=cKxRvEZd3Mw" TargetMode="External"/><Relationship Id="rId2" Type="http://schemas.openxmlformats.org/officeDocument/2006/relationships/notesSlide" Target="../notesSlides/notesSlide39.xml"/><Relationship Id="rId1" Type="http://schemas.openxmlformats.org/officeDocument/2006/relationships/slideLayout" Target="../slideLayouts/slideLayout14.xml"/><Relationship Id="rId6" Type="http://schemas.openxmlformats.org/officeDocument/2006/relationships/hyperlink" Target="https://www.coursera.org/learn/neural-networks" TargetMode="External"/><Relationship Id="rId5" Type="http://schemas.openxmlformats.org/officeDocument/2006/relationships/hyperlink" Target="https://www.pyimagesearch.com/" TargetMode="External"/><Relationship Id="rId4" Type="http://schemas.openxmlformats.org/officeDocument/2006/relationships/hyperlink" Target="https://www.youtube.com/channel/UCWN3xxRkmTPmbKwht9FuE5A" TargetMode="Externa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9.xml"/><Relationship Id="rId1" Type="http://schemas.openxmlformats.org/officeDocument/2006/relationships/slideLayout" Target="../slideLayouts/slideLayout14.xml"/><Relationship Id="rId4" Type="http://schemas.openxmlformats.org/officeDocument/2006/relationships/image" Target="../media/image7.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316191" y="3552032"/>
            <a:ext cx="6950458" cy="2593390"/>
          </a:xfrm>
          <a:prstGeom prst="rect">
            <a:avLst/>
          </a:prstGeom>
        </p:spPr>
      </p:pic>
      <p:sp>
        <p:nvSpPr>
          <p:cNvPr id="19" name="Title 18"/>
          <p:cNvSpPr>
            <a:spLocks noGrp="1"/>
          </p:cNvSpPr>
          <p:nvPr>
            <p:ph type="ctrTitle"/>
          </p:nvPr>
        </p:nvSpPr>
        <p:spPr>
          <a:xfrm>
            <a:off x="2438400" y="498157"/>
            <a:ext cx="9245600" cy="676656"/>
          </a:xfrm>
        </p:spPr>
        <p:txBody>
          <a:bodyPr/>
          <a:lstStyle/>
          <a:p>
            <a:r>
              <a:rPr lang="en-US" dirty="0"/>
              <a:t>Object Recognition Using Neural Networks</a:t>
            </a:r>
          </a:p>
        </p:txBody>
      </p:sp>
      <p:sp>
        <p:nvSpPr>
          <p:cNvPr id="22" name="Text Placeholder 21"/>
          <p:cNvSpPr>
            <a:spLocks noGrp="1"/>
          </p:cNvSpPr>
          <p:nvPr>
            <p:ph type="body" sz="quarter" idx="15"/>
          </p:nvPr>
        </p:nvSpPr>
        <p:spPr/>
        <p:txBody>
          <a:bodyPr/>
          <a:lstStyle/>
          <a:p>
            <a:r>
              <a:rPr lang="en-US" i="1" dirty="0"/>
              <a:t> Presenter:  </a:t>
            </a:r>
            <a:r>
              <a:rPr lang="en-US" dirty="0"/>
              <a:t>Edward Preble</a:t>
            </a:r>
          </a:p>
          <a:p>
            <a:r>
              <a:rPr lang="en-US" i="1" dirty="0"/>
              <a:t>Co-Investigators: </a:t>
            </a:r>
            <a:r>
              <a:rPr lang="en-US" dirty="0"/>
              <a:t>Ian Thomas, Kasey Jones, Rob Chew</a:t>
            </a:r>
          </a:p>
        </p:txBody>
      </p:sp>
      <p:pic>
        <p:nvPicPr>
          <p:cNvPr id="11" name="Picture 10"/>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28433" y="3162354"/>
            <a:ext cx="2352422" cy="854713"/>
          </a:xfrm>
          <a:prstGeom prst="rect">
            <a:avLst/>
          </a:prstGeom>
        </p:spPr>
      </p:pic>
      <p:pic>
        <p:nvPicPr>
          <p:cNvPr id="5" name="Picture 4"/>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28433" y="4377142"/>
            <a:ext cx="2347341" cy="1760506"/>
          </a:xfrm>
          <a:prstGeom prst="rect">
            <a:avLst/>
          </a:prstGeom>
        </p:spPr>
      </p:pic>
      <p:sp>
        <p:nvSpPr>
          <p:cNvPr id="10" name="TextBox 9"/>
          <p:cNvSpPr txBox="1"/>
          <p:nvPr/>
        </p:nvSpPr>
        <p:spPr>
          <a:xfrm>
            <a:off x="10807067" y="3459230"/>
            <a:ext cx="1066318" cy="646331"/>
          </a:xfrm>
          <a:prstGeom prst="rect">
            <a:avLst/>
          </a:prstGeom>
          <a:noFill/>
        </p:spPr>
        <p:txBody>
          <a:bodyPr wrap="none" rtlCol="0">
            <a:spAutoFit/>
          </a:bodyPr>
          <a:lstStyle/>
          <a:p>
            <a:r>
              <a:rPr lang="en-US" sz="3600" dirty="0"/>
              <a:t>DOG</a:t>
            </a:r>
          </a:p>
        </p:txBody>
      </p:sp>
      <p:sp>
        <p:nvSpPr>
          <p:cNvPr id="12" name="TextBox 11"/>
          <p:cNvSpPr txBox="1"/>
          <p:nvPr/>
        </p:nvSpPr>
        <p:spPr>
          <a:xfrm>
            <a:off x="10807067" y="5170782"/>
            <a:ext cx="887615" cy="646331"/>
          </a:xfrm>
          <a:prstGeom prst="rect">
            <a:avLst/>
          </a:prstGeom>
          <a:noFill/>
        </p:spPr>
        <p:txBody>
          <a:bodyPr wrap="none" rtlCol="0">
            <a:spAutoFit/>
          </a:bodyPr>
          <a:lstStyle/>
          <a:p>
            <a:r>
              <a:rPr lang="en-US" sz="3600" dirty="0"/>
              <a:t>CAT</a:t>
            </a:r>
          </a:p>
        </p:txBody>
      </p:sp>
      <p:cxnSp>
        <p:nvCxnSpPr>
          <p:cNvPr id="14" name="Straight Arrow Connector 13"/>
          <p:cNvCxnSpPr/>
          <p:nvPr/>
        </p:nvCxnSpPr>
        <p:spPr>
          <a:xfrm flipV="1">
            <a:off x="10394302" y="3828562"/>
            <a:ext cx="419878" cy="58057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10386443" y="4594710"/>
            <a:ext cx="420624" cy="57607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V="1">
            <a:off x="2900392" y="4681606"/>
            <a:ext cx="419878" cy="58057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2892533" y="3693909"/>
            <a:ext cx="420624" cy="57607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5" name="Title 18">
            <a:extLst>
              <a:ext uri="{FF2B5EF4-FFF2-40B4-BE49-F238E27FC236}">
                <a16:creationId xmlns:a16="http://schemas.microsoft.com/office/drawing/2014/main" id="{1C32FF37-52ED-D144-9F0E-774EF00124E6}"/>
              </a:ext>
            </a:extLst>
          </p:cNvPr>
          <p:cNvSpPr txBox="1">
            <a:spLocks/>
          </p:cNvSpPr>
          <p:nvPr/>
        </p:nvSpPr>
        <p:spPr>
          <a:xfrm>
            <a:off x="2438400" y="1187705"/>
            <a:ext cx="9245600" cy="676656"/>
          </a:xfrm>
          <a:prstGeom prst="rect">
            <a:avLst/>
          </a:prstGeom>
          <a:noFill/>
        </p:spPr>
        <p:txBody>
          <a:bodyPr vert="horz" lIns="91440" tIns="45720" rIns="91440" bIns="45720" rtlCol="0" anchor="ctr">
            <a:normAutofit/>
          </a:bodyPr>
          <a:lstStyle>
            <a:lvl1pPr algn="r" defTabSz="914400" rtl="0" eaLnBrk="1" latinLnBrk="0" hangingPunct="1">
              <a:lnSpc>
                <a:spcPct val="90000"/>
              </a:lnSpc>
              <a:spcBef>
                <a:spcPct val="0"/>
              </a:spcBef>
              <a:buNone/>
              <a:defRPr sz="2800" b="1" kern="1200">
                <a:solidFill>
                  <a:schemeClr val="bg1"/>
                </a:solidFill>
                <a:latin typeface="Arial"/>
                <a:ea typeface="+mj-ea"/>
                <a:cs typeface="Arial"/>
              </a:defRPr>
            </a:lvl1pPr>
          </a:lstStyle>
          <a:p>
            <a:r>
              <a:rPr lang="en-US" sz="2000" b="0" i="1" dirty="0"/>
              <a:t>Finally, a use for all those cat videos</a:t>
            </a:r>
          </a:p>
        </p:txBody>
      </p:sp>
    </p:spTree>
    <p:extLst>
      <p:ext uri="{BB962C8B-B14F-4D97-AF65-F5344CB8AC3E}">
        <p14:creationId xmlns:p14="http://schemas.microsoft.com/office/powerpoint/2010/main" val="17127291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stretch>
            <a:fillRect/>
          </a:stretch>
        </p:blipFill>
        <p:spPr>
          <a:xfrm>
            <a:off x="7357398" y="1059876"/>
            <a:ext cx="4012440" cy="5196628"/>
          </a:xfrm>
          <a:prstGeom prst="rect">
            <a:avLst/>
          </a:prstGeom>
        </p:spPr>
      </p:pic>
      <p:pic>
        <p:nvPicPr>
          <p:cNvPr id="11" name="Picture 10"/>
          <p:cNvPicPr>
            <a:picLocks noChangeAspect="1"/>
          </p:cNvPicPr>
          <p:nvPr/>
        </p:nvPicPr>
        <p:blipFill>
          <a:blip r:embed="rId4"/>
          <a:stretch>
            <a:fillRect/>
          </a:stretch>
        </p:blipFill>
        <p:spPr>
          <a:xfrm>
            <a:off x="7357399" y="1059876"/>
            <a:ext cx="4012440" cy="5187254"/>
          </a:xfrm>
          <a:prstGeom prst="rect">
            <a:avLst/>
          </a:prstGeom>
        </p:spPr>
      </p:pic>
      <p:sp>
        <p:nvSpPr>
          <p:cNvPr id="2" name="Title 1"/>
          <p:cNvSpPr>
            <a:spLocks noGrp="1"/>
          </p:cNvSpPr>
          <p:nvPr>
            <p:ph type="title"/>
          </p:nvPr>
        </p:nvSpPr>
        <p:spPr/>
        <p:txBody>
          <a:bodyPr/>
          <a:lstStyle/>
          <a:p>
            <a:r>
              <a:rPr lang="en-US" dirty="0"/>
              <a:t>How are CNN’s going to automate jobs?</a:t>
            </a:r>
          </a:p>
        </p:txBody>
      </p:sp>
      <p:sp>
        <p:nvSpPr>
          <p:cNvPr id="3" name="Content Placeholder 2"/>
          <p:cNvSpPr>
            <a:spLocks noGrp="1"/>
          </p:cNvSpPr>
          <p:nvPr>
            <p:ph idx="1"/>
          </p:nvPr>
        </p:nvSpPr>
        <p:spPr>
          <a:xfrm>
            <a:off x="609599" y="1143001"/>
            <a:ext cx="6357457" cy="4983163"/>
          </a:xfrm>
        </p:spPr>
        <p:txBody>
          <a:bodyPr/>
          <a:lstStyle/>
          <a:p>
            <a:r>
              <a:rPr lang="en-US" sz="2800" dirty="0"/>
              <a:t>CNN’s are enabling a big leap for sensory data processing</a:t>
            </a:r>
            <a:br>
              <a:rPr lang="en-US" sz="2800" dirty="0"/>
            </a:br>
            <a:r>
              <a:rPr lang="en-US" sz="2800" dirty="0"/>
              <a:t>(auditory, visual, </a:t>
            </a:r>
            <a:r>
              <a:rPr lang="en-US" sz="2800" dirty="0" err="1"/>
              <a:t>IoT</a:t>
            </a:r>
            <a:r>
              <a:rPr lang="en-US" sz="2800" dirty="0"/>
              <a:t> sensors)</a:t>
            </a:r>
          </a:p>
          <a:p>
            <a:endParaRPr lang="en-US" sz="2800" dirty="0"/>
          </a:p>
          <a:p>
            <a:endParaRPr lang="en-US" sz="2800" dirty="0"/>
          </a:p>
          <a:p>
            <a:r>
              <a:rPr lang="en-US" sz="2800" dirty="0"/>
              <a:t>Image Recognition Accuracy</a:t>
            </a:r>
          </a:p>
          <a:p>
            <a:endParaRPr lang="en-US" sz="2800" dirty="0"/>
          </a:p>
        </p:txBody>
      </p:sp>
      <p:sp>
        <p:nvSpPr>
          <p:cNvPr id="6" name="Slide Number Placeholder 5"/>
          <p:cNvSpPr>
            <a:spLocks noGrp="1"/>
          </p:cNvSpPr>
          <p:nvPr>
            <p:ph type="sldNum" sz="quarter" idx="10"/>
          </p:nvPr>
        </p:nvSpPr>
        <p:spPr/>
        <p:txBody>
          <a:bodyPr/>
          <a:lstStyle/>
          <a:p>
            <a:fld id="{D4325D4D-289E-48C1-B277-2BEB492A7D19}" type="slidenum">
              <a:rPr lang="en-US" smtClean="0">
                <a:solidFill>
                  <a:srgbClr val="FFFFFF"/>
                </a:solidFill>
              </a:rPr>
              <a:pPr/>
              <a:t>10</a:t>
            </a:fld>
            <a:endParaRPr lang="en-US" dirty="0">
              <a:solidFill>
                <a:srgbClr val="FFFFFF"/>
              </a:solidFill>
            </a:endParaRPr>
          </a:p>
        </p:txBody>
      </p:sp>
      <p:cxnSp>
        <p:nvCxnSpPr>
          <p:cNvPr id="9" name="Straight Arrow Connector 8"/>
          <p:cNvCxnSpPr/>
          <p:nvPr/>
        </p:nvCxnSpPr>
        <p:spPr>
          <a:xfrm flipV="1">
            <a:off x="7983410" y="2703263"/>
            <a:ext cx="2098578" cy="229767"/>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9237815" y="1768707"/>
            <a:ext cx="1688346" cy="551035"/>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8" name="Chevron 17"/>
          <p:cNvSpPr/>
          <p:nvPr/>
        </p:nvSpPr>
        <p:spPr bwMode="auto">
          <a:xfrm>
            <a:off x="210193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a:ln>
                  <a:noFill/>
                </a:ln>
                <a:solidFill>
                  <a:schemeClr val="bg1"/>
                </a:solidFill>
                <a:effectLst/>
                <a:latin typeface="Arial" charset="0"/>
                <a:ea typeface="ヒラギノ角ゴ Pro W3" pitchFamily="1" charset="-128"/>
              </a:rPr>
              <a:t>Intro</a:t>
            </a:r>
          </a:p>
        </p:txBody>
      </p:sp>
      <p:sp>
        <p:nvSpPr>
          <p:cNvPr id="19" name="Chevron 18"/>
          <p:cNvSpPr/>
          <p:nvPr/>
        </p:nvSpPr>
        <p:spPr bwMode="auto">
          <a:xfrm>
            <a:off x="3764480" y="6533798"/>
            <a:ext cx="1777340" cy="324202"/>
          </a:xfrm>
          <a:prstGeom prst="chevron">
            <a:avLst/>
          </a:prstGeom>
          <a:solidFill>
            <a:schemeClr val="accent1">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CNN Details</a:t>
            </a:r>
          </a:p>
        </p:txBody>
      </p:sp>
      <p:sp>
        <p:nvSpPr>
          <p:cNvPr id="20" name="Chevron 19"/>
          <p:cNvSpPr/>
          <p:nvPr/>
        </p:nvSpPr>
        <p:spPr bwMode="auto">
          <a:xfrm>
            <a:off x="542702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Applications</a:t>
            </a:r>
          </a:p>
        </p:txBody>
      </p:sp>
      <p:sp>
        <p:nvSpPr>
          <p:cNvPr id="21" name="Chevron 20"/>
          <p:cNvSpPr/>
          <p:nvPr/>
        </p:nvSpPr>
        <p:spPr bwMode="auto">
          <a:xfrm>
            <a:off x="708957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Training</a:t>
            </a:r>
          </a:p>
        </p:txBody>
      </p:sp>
      <p:sp>
        <p:nvSpPr>
          <p:cNvPr id="22" name="Chevron 21"/>
          <p:cNvSpPr/>
          <p:nvPr/>
        </p:nvSpPr>
        <p:spPr bwMode="auto">
          <a:xfrm>
            <a:off x="875211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Caution</a:t>
            </a:r>
          </a:p>
        </p:txBody>
      </p:sp>
      <p:sp>
        <p:nvSpPr>
          <p:cNvPr id="23" name="Chevron 22"/>
          <p:cNvSpPr/>
          <p:nvPr/>
        </p:nvSpPr>
        <p:spPr bwMode="auto">
          <a:xfrm>
            <a:off x="1041466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Wrap</a:t>
            </a:r>
            <a:r>
              <a:rPr kumimoji="0" lang="en-US" sz="1800" b="0" i="0" u="none" strike="noStrike" cap="none" normalizeH="0" dirty="0">
                <a:ln>
                  <a:noFill/>
                </a:ln>
                <a:solidFill>
                  <a:schemeClr val="bg1"/>
                </a:solidFill>
                <a:effectLst/>
                <a:latin typeface="Arial" charset="0"/>
                <a:ea typeface="ヒラギノ角ゴ Pro W3" pitchFamily="1" charset="-128"/>
              </a:rPr>
              <a:t> Up</a:t>
            </a:r>
            <a:endParaRPr kumimoji="0" lang="en-US" sz="1800" b="0" i="0" u="none" strike="noStrike" cap="none" normalizeH="0" baseline="0" dirty="0">
              <a:ln>
                <a:noFill/>
              </a:ln>
              <a:solidFill>
                <a:schemeClr val="bg1"/>
              </a:solidFill>
              <a:effectLst/>
              <a:latin typeface="Arial" charset="0"/>
              <a:ea typeface="ヒラギノ角ゴ Pro W3" pitchFamily="1" charset="-128"/>
            </a:endParaRPr>
          </a:p>
        </p:txBody>
      </p:sp>
    </p:spTree>
    <p:extLst>
      <p:ext uri="{BB962C8B-B14F-4D97-AF65-F5344CB8AC3E}">
        <p14:creationId xmlns:p14="http://schemas.microsoft.com/office/powerpoint/2010/main" val="986079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6846627" y="1143001"/>
            <a:ext cx="5068757" cy="4552071"/>
          </a:xfrm>
          <a:prstGeom prst="rect">
            <a:avLst/>
          </a:prstGeom>
        </p:spPr>
      </p:pic>
      <p:pic>
        <p:nvPicPr>
          <p:cNvPr id="6" name="Picture 5"/>
          <p:cNvPicPr>
            <a:picLocks noChangeAspect="1"/>
          </p:cNvPicPr>
          <p:nvPr/>
        </p:nvPicPr>
        <p:blipFill>
          <a:blip r:embed="rId4"/>
          <a:stretch>
            <a:fillRect/>
          </a:stretch>
        </p:blipFill>
        <p:spPr>
          <a:xfrm>
            <a:off x="6842041" y="2126227"/>
            <a:ext cx="5068757" cy="2585618"/>
          </a:xfrm>
          <a:prstGeom prst="rect">
            <a:avLst/>
          </a:prstGeom>
        </p:spPr>
      </p:pic>
      <p:pic>
        <p:nvPicPr>
          <p:cNvPr id="7" name="Picture 6"/>
          <p:cNvPicPr>
            <a:picLocks noChangeAspect="1"/>
          </p:cNvPicPr>
          <p:nvPr/>
        </p:nvPicPr>
        <p:blipFill>
          <a:blip r:embed="rId5"/>
          <a:stretch>
            <a:fillRect/>
          </a:stretch>
        </p:blipFill>
        <p:spPr>
          <a:xfrm>
            <a:off x="6846627" y="1465700"/>
            <a:ext cx="5062642" cy="3906672"/>
          </a:xfrm>
          <a:prstGeom prst="rect">
            <a:avLst/>
          </a:prstGeom>
        </p:spPr>
      </p:pic>
      <p:sp>
        <p:nvSpPr>
          <p:cNvPr id="2" name="Title 1"/>
          <p:cNvSpPr>
            <a:spLocks noGrp="1"/>
          </p:cNvSpPr>
          <p:nvPr>
            <p:ph type="title"/>
          </p:nvPr>
        </p:nvSpPr>
        <p:spPr/>
        <p:txBody>
          <a:bodyPr/>
          <a:lstStyle/>
          <a:p>
            <a:r>
              <a:rPr lang="en-US" dirty="0"/>
              <a:t>Neural network perfect storm has arrived</a:t>
            </a:r>
          </a:p>
        </p:txBody>
      </p:sp>
      <p:sp>
        <p:nvSpPr>
          <p:cNvPr id="3" name="Content Placeholder 2"/>
          <p:cNvSpPr>
            <a:spLocks noGrp="1"/>
          </p:cNvSpPr>
          <p:nvPr>
            <p:ph idx="1"/>
          </p:nvPr>
        </p:nvSpPr>
        <p:spPr>
          <a:xfrm>
            <a:off x="514064" y="1143001"/>
            <a:ext cx="5968621" cy="4983163"/>
          </a:xfrm>
        </p:spPr>
        <p:txBody>
          <a:bodyPr/>
          <a:lstStyle/>
          <a:p>
            <a:r>
              <a:rPr lang="en-US" sz="3600" dirty="0"/>
              <a:t>Viable NN Products Need:</a:t>
            </a:r>
          </a:p>
          <a:p>
            <a:pPr marL="679450" lvl="1" indent="-457200">
              <a:buFont typeface="+mj-lt"/>
              <a:buAutoNum type="arabicPeriod"/>
            </a:pPr>
            <a:r>
              <a:rPr lang="en-US" sz="3200" dirty="0">
                <a:sym typeface="Wingdings"/>
              </a:rPr>
              <a:t>Availability of Training </a:t>
            </a:r>
            <a:r>
              <a:rPr lang="en-US" sz="3200" dirty="0"/>
              <a:t>Data</a:t>
            </a:r>
          </a:p>
          <a:p>
            <a:pPr marL="679450" lvl="1" indent="-457200">
              <a:buFont typeface="+mj-lt"/>
              <a:buAutoNum type="arabicPeriod"/>
            </a:pPr>
            <a:endParaRPr lang="en-US" sz="3200" dirty="0"/>
          </a:p>
          <a:p>
            <a:pPr marL="679450" lvl="1" indent="-457200">
              <a:buFont typeface="+mj-lt"/>
              <a:buAutoNum type="arabicPeriod"/>
            </a:pPr>
            <a:r>
              <a:rPr lang="en-US" sz="3200" dirty="0"/>
              <a:t>Complex Models</a:t>
            </a:r>
            <a:br>
              <a:rPr lang="en-US" sz="3200" dirty="0"/>
            </a:br>
            <a:r>
              <a:rPr lang="en-US" sz="3200" dirty="0"/>
              <a:t>(deep networks)</a:t>
            </a:r>
          </a:p>
          <a:p>
            <a:pPr marL="679450" lvl="1" indent="-457200">
              <a:buFont typeface="+mj-lt"/>
              <a:buAutoNum type="arabicPeriod"/>
            </a:pPr>
            <a:endParaRPr lang="en-US" sz="3200" dirty="0"/>
          </a:p>
          <a:p>
            <a:pPr marL="679450" lvl="1" indent="-457200">
              <a:buFont typeface="+mj-lt"/>
              <a:buAutoNum type="arabicPeriod"/>
            </a:pPr>
            <a:r>
              <a:rPr lang="en-US" sz="3200" dirty="0"/>
              <a:t>Hardware (GPUs)</a:t>
            </a:r>
          </a:p>
        </p:txBody>
      </p:sp>
      <p:sp>
        <p:nvSpPr>
          <p:cNvPr id="4" name="Slide Number Placeholder 3"/>
          <p:cNvSpPr>
            <a:spLocks noGrp="1"/>
          </p:cNvSpPr>
          <p:nvPr>
            <p:ph type="sldNum" sz="quarter" idx="10"/>
          </p:nvPr>
        </p:nvSpPr>
        <p:spPr/>
        <p:txBody>
          <a:bodyPr/>
          <a:lstStyle/>
          <a:p>
            <a:fld id="{D4325D4D-289E-48C1-B277-2BEB492A7D19}" type="slidenum">
              <a:rPr lang="en-US" smtClean="0">
                <a:solidFill>
                  <a:srgbClr val="FFFFFF"/>
                </a:solidFill>
              </a:rPr>
              <a:pPr/>
              <a:t>11</a:t>
            </a:fld>
            <a:endParaRPr lang="en-US" dirty="0">
              <a:solidFill>
                <a:srgbClr val="FFFFFF"/>
              </a:solidFill>
            </a:endParaRPr>
          </a:p>
        </p:txBody>
      </p:sp>
      <p:sp>
        <p:nvSpPr>
          <p:cNvPr id="9" name="TextBox 8"/>
          <p:cNvSpPr txBox="1"/>
          <p:nvPr/>
        </p:nvSpPr>
        <p:spPr>
          <a:xfrm>
            <a:off x="7341246" y="1672329"/>
            <a:ext cx="4070345" cy="369332"/>
          </a:xfrm>
          <a:prstGeom prst="rect">
            <a:avLst/>
          </a:prstGeom>
          <a:noFill/>
        </p:spPr>
        <p:txBody>
          <a:bodyPr wrap="none" rtlCol="0">
            <a:spAutoFit/>
          </a:bodyPr>
          <a:lstStyle/>
          <a:p>
            <a:r>
              <a:rPr lang="en-US"/>
              <a:t>ImageNet Competition Winning Model</a:t>
            </a:r>
          </a:p>
        </p:txBody>
      </p:sp>
      <p:sp>
        <p:nvSpPr>
          <p:cNvPr id="15" name="Chevron 14"/>
          <p:cNvSpPr/>
          <p:nvPr/>
        </p:nvSpPr>
        <p:spPr bwMode="auto">
          <a:xfrm>
            <a:off x="210193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a:ln>
                  <a:noFill/>
                </a:ln>
                <a:solidFill>
                  <a:schemeClr val="bg1"/>
                </a:solidFill>
                <a:effectLst/>
                <a:latin typeface="Arial" charset="0"/>
                <a:ea typeface="ヒラギノ角ゴ Pro W3" pitchFamily="1" charset="-128"/>
              </a:rPr>
              <a:t>Intro</a:t>
            </a:r>
          </a:p>
        </p:txBody>
      </p:sp>
      <p:sp>
        <p:nvSpPr>
          <p:cNvPr id="22" name="Chevron 21"/>
          <p:cNvSpPr/>
          <p:nvPr/>
        </p:nvSpPr>
        <p:spPr bwMode="auto">
          <a:xfrm>
            <a:off x="3764480" y="6533798"/>
            <a:ext cx="1777340" cy="324202"/>
          </a:xfrm>
          <a:prstGeom prst="chevron">
            <a:avLst/>
          </a:prstGeom>
          <a:solidFill>
            <a:schemeClr val="accent1">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CNN Details</a:t>
            </a:r>
          </a:p>
        </p:txBody>
      </p:sp>
      <p:sp>
        <p:nvSpPr>
          <p:cNvPr id="23" name="Chevron 22"/>
          <p:cNvSpPr/>
          <p:nvPr/>
        </p:nvSpPr>
        <p:spPr bwMode="auto">
          <a:xfrm>
            <a:off x="542702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Applications</a:t>
            </a:r>
          </a:p>
        </p:txBody>
      </p:sp>
      <p:sp>
        <p:nvSpPr>
          <p:cNvPr id="24" name="Chevron 23"/>
          <p:cNvSpPr/>
          <p:nvPr/>
        </p:nvSpPr>
        <p:spPr bwMode="auto">
          <a:xfrm>
            <a:off x="708957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Training</a:t>
            </a:r>
          </a:p>
        </p:txBody>
      </p:sp>
      <p:sp>
        <p:nvSpPr>
          <p:cNvPr id="25" name="Chevron 24"/>
          <p:cNvSpPr/>
          <p:nvPr/>
        </p:nvSpPr>
        <p:spPr bwMode="auto">
          <a:xfrm>
            <a:off x="875211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Caution</a:t>
            </a:r>
          </a:p>
        </p:txBody>
      </p:sp>
      <p:sp>
        <p:nvSpPr>
          <p:cNvPr id="26" name="Chevron 25"/>
          <p:cNvSpPr/>
          <p:nvPr/>
        </p:nvSpPr>
        <p:spPr bwMode="auto">
          <a:xfrm>
            <a:off x="1041466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Wrap</a:t>
            </a:r>
            <a:r>
              <a:rPr kumimoji="0" lang="en-US" sz="1800" b="0" i="0" u="none" strike="noStrike" cap="none" normalizeH="0" dirty="0">
                <a:ln>
                  <a:noFill/>
                </a:ln>
                <a:solidFill>
                  <a:schemeClr val="bg1"/>
                </a:solidFill>
                <a:effectLst/>
                <a:latin typeface="Arial" charset="0"/>
                <a:ea typeface="ヒラギノ角ゴ Pro W3" pitchFamily="1" charset="-128"/>
              </a:rPr>
              <a:t> Up</a:t>
            </a:r>
            <a:endParaRPr kumimoji="0" lang="en-US" sz="1800" b="0" i="0" u="none" strike="noStrike" cap="none" normalizeH="0" baseline="0" dirty="0">
              <a:ln>
                <a:noFill/>
              </a:ln>
              <a:solidFill>
                <a:schemeClr val="bg1"/>
              </a:solidFill>
              <a:effectLst/>
              <a:latin typeface="Arial" charset="0"/>
              <a:ea typeface="ヒラギノ角ゴ Pro W3" pitchFamily="1" charset="-128"/>
            </a:endParaRPr>
          </a:p>
        </p:txBody>
      </p:sp>
    </p:spTree>
    <p:extLst>
      <p:ext uri="{BB962C8B-B14F-4D97-AF65-F5344CB8AC3E}">
        <p14:creationId xmlns:p14="http://schemas.microsoft.com/office/powerpoint/2010/main" val="842375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5"/>
                                        </p:tgtEl>
                                        <p:attrNameLst>
                                          <p:attrName>style.visibility</p:attrName>
                                        </p:attrNameLst>
                                      </p:cBhvr>
                                      <p:to>
                                        <p:strVal val="hidden"/>
                                      </p:to>
                                    </p:set>
                                  </p:childTnLst>
                                </p:cTn>
                              </p:par>
                              <p:par>
                                <p:cTn id="19" presetID="1" presetClass="entr" presetSubtype="0" fill="hold"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nodeType="clickEffect">
                                  <p:stCondLst>
                                    <p:cond delay="0"/>
                                  </p:stCondLst>
                                  <p:childTnLst>
                                    <p:set>
                                      <p:cBhvr>
                                        <p:cTn id="30" dur="1" fill="hold">
                                          <p:stCondLst>
                                            <p:cond delay="0"/>
                                          </p:stCondLst>
                                        </p:cTn>
                                        <p:tgtEl>
                                          <p:spTgt spid="6"/>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9"/>
                                        </p:tgtEl>
                                        <p:attrNameLst>
                                          <p:attrName>style.visibility</p:attrName>
                                        </p:attrNameLst>
                                      </p:cBhvr>
                                      <p:to>
                                        <p:strVal val="hidden"/>
                                      </p:to>
                                    </p:set>
                                  </p:childTnLst>
                                </p:cTn>
                              </p:par>
                              <p:par>
                                <p:cTn id="33" presetID="1" presetClass="entr" presetSubtype="0" fill="hold" nodeType="with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does it work?</a:t>
            </a:r>
          </a:p>
        </p:txBody>
      </p:sp>
      <p:sp>
        <p:nvSpPr>
          <p:cNvPr id="34" name="Content Placeholder 2"/>
          <p:cNvSpPr>
            <a:spLocks noGrp="1"/>
          </p:cNvSpPr>
          <p:nvPr>
            <p:ph idx="1"/>
          </p:nvPr>
        </p:nvSpPr>
        <p:spPr>
          <a:xfrm>
            <a:off x="838201" y="665020"/>
            <a:ext cx="10515600" cy="5120059"/>
          </a:xfrm>
        </p:spPr>
        <p:txBody>
          <a:bodyPr/>
          <a:lstStyle/>
          <a:p>
            <a:pPr marL="0" lvl="1" indent="0" algn="ctr">
              <a:spcBef>
                <a:spcPts val="1000"/>
              </a:spcBef>
              <a:buNone/>
            </a:pPr>
            <a:r>
              <a:rPr lang="en-US" sz="3600" dirty="0">
                <a:hlinkClick r:id="rId3"/>
              </a:rPr>
              <a:t>http://playground.tensorflow.org/</a:t>
            </a:r>
            <a:endParaRPr lang="en-US" sz="3600" dirty="0"/>
          </a:p>
          <a:p>
            <a:pPr lvl="1" algn="ctr"/>
            <a:endParaRPr lang="en-US" sz="3200" dirty="0"/>
          </a:p>
          <a:p>
            <a:pPr lvl="1" algn="ctr"/>
            <a:endParaRPr lang="en-US" sz="3200" dirty="0"/>
          </a:p>
          <a:p>
            <a:pPr algn="ctr"/>
            <a:endParaRPr lang="en-US" sz="3600" dirty="0"/>
          </a:p>
        </p:txBody>
      </p:sp>
      <p:pic>
        <p:nvPicPr>
          <p:cNvPr id="3" name="Picture 2"/>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579419" y="1487167"/>
            <a:ext cx="9033164" cy="4896548"/>
          </a:xfrm>
          <a:prstGeom prst="rect">
            <a:avLst/>
          </a:prstGeom>
        </p:spPr>
      </p:pic>
      <p:sp>
        <p:nvSpPr>
          <p:cNvPr id="4" name="Slide Number Placeholder 3"/>
          <p:cNvSpPr>
            <a:spLocks noGrp="1"/>
          </p:cNvSpPr>
          <p:nvPr>
            <p:ph type="sldNum" sz="quarter" idx="10"/>
          </p:nvPr>
        </p:nvSpPr>
        <p:spPr/>
        <p:txBody>
          <a:bodyPr/>
          <a:lstStyle/>
          <a:p>
            <a:fld id="{D4325D4D-289E-48C1-B277-2BEB492A7D19}" type="slidenum">
              <a:rPr lang="en-US" smtClean="0">
                <a:solidFill>
                  <a:srgbClr val="FFFFFF"/>
                </a:solidFill>
              </a:rPr>
              <a:pPr/>
              <a:t>12</a:t>
            </a:fld>
            <a:endParaRPr lang="en-US" dirty="0">
              <a:solidFill>
                <a:srgbClr val="FFFFFF"/>
              </a:solidFill>
            </a:endParaRPr>
          </a:p>
        </p:txBody>
      </p:sp>
      <p:sp>
        <p:nvSpPr>
          <p:cNvPr id="6" name="Chevron 5"/>
          <p:cNvSpPr/>
          <p:nvPr/>
        </p:nvSpPr>
        <p:spPr bwMode="auto">
          <a:xfrm>
            <a:off x="210193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a:ln>
                  <a:noFill/>
                </a:ln>
                <a:solidFill>
                  <a:schemeClr val="bg1"/>
                </a:solidFill>
                <a:effectLst/>
                <a:latin typeface="Arial" charset="0"/>
                <a:ea typeface="ヒラギノ角ゴ Pro W3" pitchFamily="1" charset="-128"/>
              </a:rPr>
              <a:t>Intro</a:t>
            </a:r>
          </a:p>
        </p:txBody>
      </p:sp>
      <p:sp>
        <p:nvSpPr>
          <p:cNvPr id="7" name="Chevron 6"/>
          <p:cNvSpPr/>
          <p:nvPr/>
        </p:nvSpPr>
        <p:spPr bwMode="auto">
          <a:xfrm>
            <a:off x="3764480" y="6533798"/>
            <a:ext cx="1777340" cy="324202"/>
          </a:xfrm>
          <a:prstGeom prst="chevron">
            <a:avLst/>
          </a:prstGeom>
          <a:solidFill>
            <a:schemeClr val="accent1">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CNN Details</a:t>
            </a:r>
          </a:p>
        </p:txBody>
      </p:sp>
      <p:sp>
        <p:nvSpPr>
          <p:cNvPr id="8" name="Chevron 7"/>
          <p:cNvSpPr/>
          <p:nvPr/>
        </p:nvSpPr>
        <p:spPr bwMode="auto">
          <a:xfrm>
            <a:off x="542702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Applications</a:t>
            </a:r>
          </a:p>
        </p:txBody>
      </p:sp>
      <p:sp>
        <p:nvSpPr>
          <p:cNvPr id="9" name="Chevron 8"/>
          <p:cNvSpPr/>
          <p:nvPr/>
        </p:nvSpPr>
        <p:spPr bwMode="auto">
          <a:xfrm>
            <a:off x="708957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Training</a:t>
            </a:r>
          </a:p>
        </p:txBody>
      </p:sp>
      <p:sp>
        <p:nvSpPr>
          <p:cNvPr id="10" name="Chevron 9"/>
          <p:cNvSpPr/>
          <p:nvPr/>
        </p:nvSpPr>
        <p:spPr bwMode="auto">
          <a:xfrm>
            <a:off x="875211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Caution</a:t>
            </a:r>
          </a:p>
        </p:txBody>
      </p:sp>
      <p:sp>
        <p:nvSpPr>
          <p:cNvPr id="11" name="Chevron 10"/>
          <p:cNvSpPr/>
          <p:nvPr/>
        </p:nvSpPr>
        <p:spPr bwMode="auto">
          <a:xfrm>
            <a:off x="1041466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Wrap</a:t>
            </a:r>
            <a:r>
              <a:rPr kumimoji="0" lang="en-US" sz="1800" b="0" i="0" u="none" strike="noStrike" cap="none" normalizeH="0" dirty="0">
                <a:ln>
                  <a:noFill/>
                </a:ln>
                <a:solidFill>
                  <a:schemeClr val="bg1"/>
                </a:solidFill>
                <a:effectLst/>
                <a:latin typeface="Arial" charset="0"/>
                <a:ea typeface="ヒラギノ角ゴ Pro W3" pitchFamily="1" charset="-128"/>
              </a:rPr>
              <a:t> Up</a:t>
            </a:r>
            <a:endParaRPr kumimoji="0" lang="en-US" sz="1800" b="0" i="0" u="none" strike="noStrike" cap="none" normalizeH="0" baseline="0" dirty="0">
              <a:ln>
                <a:noFill/>
              </a:ln>
              <a:solidFill>
                <a:schemeClr val="bg1"/>
              </a:solidFill>
              <a:effectLst/>
              <a:latin typeface="Arial" charset="0"/>
              <a:ea typeface="ヒラギノ角ゴ Pro W3" pitchFamily="1" charset="-128"/>
            </a:endParaRPr>
          </a:p>
        </p:txBody>
      </p:sp>
    </p:spTree>
    <p:extLst>
      <p:ext uri="{BB962C8B-B14F-4D97-AF65-F5344CB8AC3E}">
        <p14:creationId xmlns:p14="http://schemas.microsoft.com/office/powerpoint/2010/main" val="350439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Playground Demo 1</a:t>
            </a:r>
          </a:p>
        </p:txBody>
      </p:sp>
      <p:sp>
        <p:nvSpPr>
          <p:cNvPr id="4" name="Content Placeholder 3"/>
          <p:cNvSpPr>
            <a:spLocks noGrp="1"/>
          </p:cNvSpPr>
          <p:nvPr>
            <p:ph idx="1"/>
          </p:nvPr>
        </p:nvSpPr>
        <p:spPr>
          <a:xfrm>
            <a:off x="1174546" y="5437908"/>
            <a:ext cx="6957208" cy="914400"/>
          </a:xfrm>
        </p:spPr>
        <p:txBody>
          <a:bodyPr/>
          <a:lstStyle/>
          <a:p>
            <a:pPr marL="0" indent="0">
              <a:buNone/>
            </a:pPr>
            <a:r>
              <a:rPr lang="en-US" sz="2800" dirty="0"/>
              <a:t>2 Clumps   1 Feature          1 Hidden Layer</a:t>
            </a:r>
          </a:p>
          <a:p>
            <a:pPr marL="0" indent="0">
              <a:buNone/>
            </a:pPr>
            <a:r>
              <a:rPr lang="en-US" sz="2800" dirty="0"/>
              <a:t>                                                1 Neuron</a:t>
            </a:r>
          </a:p>
        </p:txBody>
      </p:sp>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006929" y="612647"/>
            <a:ext cx="8726385" cy="4825261"/>
          </a:xfrm>
          <a:prstGeom prst="rect">
            <a:avLst/>
          </a:prstGeom>
        </p:spPr>
      </p:pic>
      <p:sp>
        <p:nvSpPr>
          <p:cNvPr id="3" name="Slide Number Placeholder 2"/>
          <p:cNvSpPr>
            <a:spLocks noGrp="1"/>
          </p:cNvSpPr>
          <p:nvPr>
            <p:ph type="sldNum" sz="quarter" idx="10"/>
          </p:nvPr>
        </p:nvSpPr>
        <p:spPr/>
        <p:txBody>
          <a:bodyPr/>
          <a:lstStyle/>
          <a:p>
            <a:fld id="{D4325D4D-289E-48C1-B277-2BEB492A7D19}" type="slidenum">
              <a:rPr lang="en-US" smtClean="0">
                <a:solidFill>
                  <a:srgbClr val="FFFFFF"/>
                </a:solidFill>
              </a:rPr>
              <a:pPr/>
              <a:t>13</a:t>
            </a:fld>
            <a:endParaRPr lang="en-US" dirty="0">
              <a:solidFill>
                <a:srgbClr val="FFFFFF"/>
              </a:solidFill>
            </a:endParaRPr>
          </a:p>
        </p:txBody>
      </p:sp>
      <p:sp>
        <p:nvSpPr>
          <p:cNvPr id="6" name="Chevron 5"/>
          <p:cNvSpPr/>
          <p:nvPr/>
        </p:nvSpPr>
        <p:spPr bwMode="auto">
          <a:xfrm>
            <a:off x="210193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a:ln>
                  <a:noFill/>
                </a:ln>
                <a:solidFill>
                  <a:schemeClr val="bg1"/>
                </a:solidFill>
                <a:effectLst/>
                <a:latin typeface="Arial" charset="0"/>
                <a:ea typeface="ヒラギノ角ゴ Pro W3" pitchFamily="1" charset="-128"/>
              </a:rPr>
              <a:t>Intro</a:t>
            </a:r>
          </a:p>
        </p:txBody>
      </p:sp>
      <p:sp>
        <p:nvSpPr>
          <p:cNvPr id="7" name="Chevron 6"/>
          <p:cNvSpPr/>
          <p:nvPr/>
        </p:nvSpPr>
        <p:spPr bwMode="auto">
          <a:xfrm>
            <a:off x="3764480" y="6533798"/>
            <a:ext cx="1777340" cy="324202"/>
          </a:xfrm>
          <a:prstGeom prst="chevron">
            <a:avLst/>
          </a:prstGeom>
          <a:solidFill>
            <a:schemeClr val="accent1">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CNN Details</a:t>
            </a:r>
          </a:p>
        </p:txBody>
      </p:sp>
      <p:sp>
        <p:nvSpPr>
          <p:cNvPr id="8" name="Chevron 7"/>
          <p:cNvSpPr/>
          <p:nvPr/>
        </p:nvSpPr>
        <p:spPr bwMode="auto">
          <a:xfrm>
            <a:off x="542702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Applications</a:t>
            </a:r>
          </a:p>
        </p:txBody>
      </p:sp>
      <p:sp>
        <p:nvSpPr>
          <p:cNvPr id="9" name="Chevron 8"/>
          <p:cNvSpPr/>
          <p:nvPr/>
        </p:nvSpPr>
        <p:spPr bwMode="auto">
          <a:xfrm>
            <a:off x="708957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Training</a:t>
            </a:r>
          </a:p>
        </p:txBody>
      </p:sp>
      <p:sp>
        <p:nvSpPr>
          <p:cNvPr id="10" name="Chevron 9"/>
          <p:cNvSpPr/>
          <p:nvPr/>
        </p:nvSpPr>
        <p:spPr bwMode="auto">
          <a:xfrm>
            <a:off x="875211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Caution</a:t>
            </a:r>
          </a:p>
        </p:txBody>
      </p:sp>
      <p:sp>
        <p:nvSpPr>
          <p:cNvPr id="11" name="Chevron 10"/>
          <p:cNvSpPr/>
          <p:nvPr/>
        </p:nvSpPr>
        <p:spPr bwMode="auto">
          <a:xfrm>
            <a:off x="1041466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Wrap</a:t>
            </a:r>
            <a:r>
              <a:rPr kumimoji="0" lang="en-US" sz="1800" b="0" i="0" u="none" strike="noStrike" cap="none" normalizeH="0" dirty="0">
                <a:ln>
                  <a:noFill/>
                </a:ln>
                <a:solidFill>
                  <a:schemeClr val="bg1"/>
                </a:solidFill>
                <a:effectLst/>
                <a:latin typeface="Arial" charset="0"/>
                <a:ea typeface="ヒラギノ角ゴ Pro W3" pitchFamily="1" charset="-128"/>
              </a:rPr>
              <a:t> Up</a:t>
            </a:r>
            <a:endParaRPr kumimoji="0" lang="en-US" sz="1800" b="0" i="0" u="none" strike="noStrike" cap="none" normalizeH="0" baseline="0" dirty="0">
              <a:ln>
                <a:noFill/>
              </a:ln>
              <a:solidFill>
                <a:schemeClr val="bg1"/>
              </a:solidFill>
              <a:effectLst/>
              <a:latin typeface="Arial" charset="0"/>
              <a:ea typeface="ヒラギノ角ゴ Pro W3" pitchFamily="1" charset="-128"/>
            </a:endParaRPr>
          </a:p>
        </p:txBody>
      </p:sp>
    </p:spTree>
    <p:extLst>
      <p:ext uri="{BB962C8B-B14F-4D97-AF65-F5344CB8AC3E}">
        <p14:creationId xmlns:p14="http://schemas.microsoft.com/office/powerpoint/2010/main" val="12166180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888177" y="729343"/>
            <a:ext cx="8877794" cy="4797667"/>
          </a:xfrm>
          <a:prstGeom prst="rect">
            <a:avLst/>
          </a:prstGeom>
        </p:spPr>
      </p:pic>
      <p:sp>
        <p:nvSpPr>
          <p:cNvPr id="2" name="Title 1"/>
          <p:cNvSpPr>
            <a:spLocks noGrp="1"/>
          </p:cNvSpPr>
          <p:nvPr>
            <p:ph type="title"/>
          </p:nvPr>
        </p:nvSpPr>
        <p:spPr/>
        <p:txBody>
          <a:bodyPr/>
          <a:lstStyle/>
          <a:p>
            <a:r>
              <a:rPr lang="en-US" dirty="0"/>
              <a:t>Playground Demo 2</a:t>
            </a:r>
          </a:p>
        </p:txBody>
      </p:sp>
      <p:sp>
        <p:nvSpPr>
          <p:cNvPr id="4" name="Content Placeholder 3"/>
          <p:cNvSpPr>
            <a:spLocks noGrp="1"/>
          </p:cNvSpPr>
          <p:nvPr>
            <p:ph idx="1"/>
          </p:nvPr>
        </p:nvSpPr>
        <p:spPr>
          <a:xfrm>
            <a:off x="1174546" y="5417959"/>
            <a:ext cx="6957208" cy="914400"/>
          </a:xfrm>
        </p:spPr>
        <p:txBody>
          <a:bodyPr/>
          <a:lstStyle/>
          <a:p>
            <a:pPr marL="0" indent="0">
              <a:buNone/>
            </a:pPr>
            <a:r>
              <a:rPr lang="en-US" sz="2800" dirty="0"/>
              <a:t>4 Clumps   1 Feature          1 Hidden Layer</a:t>
            </a:r>
          </a:p>
          <a:p>
            <a:pPr marL="0" indent="0">
              <a:buNone/>
            </a:pPr>
            <a:r>
              <a:rPr lang="en-US" sz="2800" dirty="0"/>
              <a:t>                                                1 Neuron</a:t>
            </a:r>
          </a:p>
        </p:txBody>
      </p:sp>
      <p:sp>
        <p:nvSpPr>
          <p:cNvPr id="6" name="Slide Number Placeholder 5"/>
          <p:cNvSpPr>
            <a:spLocks noGrp="1"/>
          </p:cNvSpPr>
          <p:nvPr>
            <p:ph type="sldNum" sz="quarter" idx="10"/>
          </p:nvPr>
        </p:nvSpPr>
        <p:spPr/>
        <p:txBody>
          <a:bodyPr/>
          <a:lstStyle/>
          <a:p>
            <a:fld id="{D4325D4D-289E-48C1-B277-2BEB492A7D19}" type="slidenum">
              <a:rPr lang="en-US" smtClean="0">
                <a:solidFill>
                  <a:srgbClr val="FFFFFF"/>
                </a:solidFill>
              </a:rPr>
              <a:pPr/>
              <a:t>14</a:t>
            </a:fld>
            <a:endParaRPr lang="en-US" dirty="0">
              <a:solidFill>
                <a:srgbClr val="FFFFFF"/>
              </a:solidFill>
            </a:endParaRPr>
          </a:p>
        </p:txBody>
      </p:sp>
      <p:sp>
        <p:nvSpPr>
          <p:cNvPr id="7" name="Chevron 6"/>
          <p:cNvSpPr/>
          <p:nvPr/>
        </p:nvSpPr>
        <p:spPr bwMode="auto">
          <a:xfrm>
            <a:off x="210193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a:ln>
                  <a:noFill/>
                </a:ln>
                <a:solidFill>
                  <a:schemeClr val="bg1"/>
                </a:solidFill>
                <a:effectLst/>
                <a:latin typeface="Arial" charset="0"/>
                <a:ea typeface="ヒラギノ角ゴ Pro W3" pitchFamily="1" charset="-128"/>
              </a:rPr>
              <a:t>Intro</a:t>
            </a:r>
          </a:p>
        </p:txBody>
      </p:sp>
      <p:sp>
        <p:nvSpPr>
          <p:cNvPr id="8" name="Chevron 7"/>
          <p:cNvSpPr/>
          <p:nvPr/>
        </p:nvSpPr>
        <p:spPr bwMode="auto">
          <a:xfrm>
            <a:off x="3764480" y="6533798"/>
            <a:ext cx="1777340" cy="324202"/>
          </a:xfrm>
          <a:prstGeom prst="chevron">
            <a:avLst/>
          </a:prstGeom>
          <a:solidFill>
            <a:schemeClr val="accent1">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CNN Details</a:t>
            </a:r>
          </a:p>
        </p:txBody>
      </p:sp>
      <p:sp>
        <p:nvSpPr>
          <p:cNvPr id="9" name="Chevron 8"/>
          <p:cNvSpPr/>
          <p:nvPr/>
        </p:nvSpPr>
        <p:spPr bwMode="auto">
          <a:xfrm>
            <a:off x="542702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Applications</a:t>
            </a:r>
          </a:p>
        </p:txBody>
      </p:sp>
      <p:sp>
        <p:nvSpPr>
          <p:cNvPr id="10" name="Chevron 9"/>
          <p:cNvSpPr/>
          <p:nvPr/>
        </p:nvSpPr>
        <p:spPr bwMode="auto">
          <a:xfrm>
            <a:off x="708957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Training</a:t>
            </a:r>
          </a:p>
        </p:txBody>
      </p:sp>
      <p:sp>
        <p:nvSpPr>
          <p:cNvPr id="11" name="Chevron 10"/>
          <p:cNvSpPr/>
          <p:nvPr/>
        </p:nvSpPr>
        <p:spPr bwMode="auto">
          <a:xfrm>
            <a:off x="875211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Caution</a:t>
            </a:r>
          </a:p>
        </p:txBody>
      </p:sp>
      <p:sp>
        <p:nvSpPr>
          <p:cNvPr id="12" name="Chevron 11"/>
          <p:cNvSpPr/>
          <p:nvPr/>
        </p:nvSpPr>
        <p:spPr bwMode="auto">
          <a:xfrm>
            <a:off x="1041466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Wrap</a:t>
            </a:r>
            <a:r>
              <a:rPr kumimoji="0" lang="en-US" sz="1800" b="0" i="0" u="none" strike="noStrike" cap="none" normalizeH="0" dirty="0">
                <a:ln>
                  <a:noFill/>
                </a:ln>
                <a:solidFill>
                  <a:schemeClr val="bg1"/>
                </a:solidFill>
                <a:effectLst/>
                <a:latin typeface="Arial" charset="0"/>
                <a:ea typeface="ヒラギノ角ゴ Pro W3" pitchFamily="1" charset="-128"/>
              </a:rPr>
              <a:t> Up</a:t>
            </a:r>
            <a:endParaRPr kumimoji="0" lang="en-US" sz="1800" b="0" i="0" u="none" strike="noStrike" cap="none" normalizeH="0" baseline="0" dirty="0">
              <a:ln>
                <a:noFill/>
              </a:ln>
              <a:solidFill>
                <a:schemeClr val="bg1"/>
              </a:solidFill>
              <a:effectLst/>
              <a:latin typeface="Arial" charset="0"/>
              <a:ea typeface="ヒラギノ角ゴ Pro W3" pitchFamily="1" charset="-128"/>
            </a:endParaRPr>
          </a:p>
        </p:txBody>
      </p:sp>
    </p:spTree>
    <p:extLst>
      <p:ext uri="{BB962C8B-B14F-4D97-AF65-F5344CB8AC3E}">
        <p14:creationId xmlns:p14="http://schemas.microsoft.com/office/powerpoint/2010/main" val="4794931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947553" y="657882"/>
            <a:ext cx="8720445" cy="4737715"/>
          </a:xfrm>
          <a:prstGeom prst="rect">
            <a:avLst/>
          </a:prstGeom>
        </p:spPr>
      </p:pic>
      <p:sp>
        <p:nvSpPr>
          <p:cNvPr id="2" name="Title 1"/>
          <p:cNvSpPr>
            <a:spLocks noGrp="1"/>
          </p:cNvSpPr>
          <p:nvPr>
            <p:ph type="title"/>
          </p:nvPr>
        </p:nvSpPr>
        <p:spPr/>
        <p:txBody>
          <a:bodyPr/>
          <a:lstStyle/>
          <a:p>
            <a:r>
              <a:rPr lang="en-US" dirty="0"/>
              <a:t>Playground Demo 3</a:t>
            </a:r>
          </a:p>
        </p:txBody>
      </p:sp>
      <p:sp>
        <p:nvSpPr>
          <p:cNvPr id="4" name="Content Placeholder 3"/>
          <p:cNvSpPr>
            <a:spLocks noGrp="1"/>
          </p:cNvSpPr>
          <p:nvPr>
            <p:ph idx="1"/>
          </p:nvPr>
        </p:nvSpPr>
        <p:spPr>
          <a:xfrm>
            <a:off x="1102304" y="5395597"/>
            <a:ext cx="6957208" cy="914400"/>
          </a:xfrm>
        </p:spPr>
        <p:txBody>
          <a:bodyPr/>
          <a:lstStyle/>
          <a:p>
            <a:pPr marL="0" indent="0">
              <a:buNone/>
            </a:pPr>
            <a:r>
              <a:rPr lang="en-US" sz="2800" dirty="0"/>
              <a:t>Spiral     1 Feature          1 Hidden Layer</a:t>
            </a:r>
          </a:p>
          <a:p>
            <a:pPr marL="0" indent="0">
              <a:buNone/>
            </a:pPr>
            <a:r>
              <a:rPr lang="en-US" sz="2800" dirty="0"/>
              <a:t>                                              1 Neuron</a:t>
            </a:r>
          </a:p>
        </p:txBody>
      </p:sp>
      <p:sp>
        <p:nvSpPr>
          <p:cNvPr id="6" name="Slide Number Placeholder 5"/>
          <p:cNvSpPr>
            <a:spLocks noGrp="1"/>
          </p:cNvSpPr>
          <p:nvPr>
            <p:ph type="sldNum" sz="quarter" idx="10"/>
          </p:nvPr>
        </p:nvSpPr>
        <p:spPr/>
        <p:txBody>
          <a:bodyPr/>
          <a:lstStyle/>
          <a:p>
            <a:fld id="{D4325D4D-289E-48C1-B277-2BEB492A7D19}" type="slidenum">
              <a:rPr lang="en-US" smtClean="0">
                <a:solidFill>
                  <a:srgbClr val="FFFFFF"/>
                </a:solidFill>
              </a:rPr>
              <a:pPr/>
              <a:t>15</a:t>
            </a:fld>
            <a:endParaRPr lang="en-US" dirty="0">
              <a:solidFill>
                <a:srgbClr val="FFFFFF"/>
              </a:solidFill>
            </a:endParaRPr>
          </a:p>
        </p:txBody>
      </p:sp>
      <p:sp>
        <p:nvSpPr>
          <p:cNvPr id="7" name="Chevron 6"/>
          <p:cNvSpPr/>
          <p:nvPr/>
        </p:nvSpPr>
        <p:spPr bwMode="auto">
          <a:xfrm>
            <a:off x="210193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a:ln>
                  <a:noFill/>
                </a:ln>
                <a:solidFill>
                  <a:schemeClr val="bg1"/>
                </a:solidFill>
                <a:effectLst/>
                <a:latin typeface="Arial" charset="0"/>
                <a:ea typeface="ヒラギノ角ゴ Pro W3" pitchFamily="1" charset="-128"/>
              </a:rPr>
              <a:t>Intro</a:t>
            </a:r>
          </a:p>
        </p:txBody>
      </p:sp>
      <p:sp>
        <p:nvSpPr>
          <p:cNvPr id="8" name="Chevron 7"/>
          <p:cNvSpPr/>
          <p:nvPr/>
        </p:nvSpPr>
        <p:spPr bwMode="auto">
          <a:xfrm>
            <a:off x="3764480" y="6533798"/>
            <a:ext cx="1777340" cy="324202"/>
          </a:xfrm>
          <a:prstGeom prst="chevron">
            <a:avLst/>
          </a:prstGeom>
          <a:solidFill>
            <a:schemeClr val="accent1">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CNN Details</a:t>
            </a:r>
          </a:p>
        </p:txBody>
      </p:sp>
      <p:sp>
        <p:nvSpPr>
          <p:cNvPr id="9" name="Chevron 8"/>
          <p:cNvSpPr/>
          <p:nvPr/>
        </p:nvSpPr>
        <p:spPr bwMode="auto">
          <a:xfrm>
            <a:off x="542702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Applications</a:t>
            </a:r>
          </a:p>
        </p:txBody>
      </p:sp>
      <p:sp>
        <p:nvSpPr>
          <p:cNvPr id="10" name="Chevron 9"/>
          <p:cNvSpPr/>
          <p:nvPr/>
        </p:nvSpPr>
        <p:spPr bwMode="auto">
          <a:xfrm>
            <a:off x="708957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Training</a:t>
            </a:r>
          </a:p>
        </p:txBody>
      </p:sp>
      <p:sp>
        <p:nvSpPr>
          <p:cNvPr id="11" name="Chevron 10"/>
          <p:cNvSpPr/>
          <p:nvPr/>
        </p:nvSpPr>
        <p:spPr bwMode="auto">
          <a:xfrm>
            <a:off x="875211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Caution</a:t>
            </a:r>
          </a:p>
        </p:txBody>
      </p:sp>
      <p:sp>
        <p:nvSpPr>
          <p:cNvPr id="12" name="Chevron 11"/>
          <p:cNvSpPr/>
          <p:nvPr/>
        </p:nvSpPr>
        <p:spPr bwMode="auto">
          <a:xfrm>
            <a:off x="1041466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Wrap</a:t>
            </a:r>
            <a:r>
              <a:rPr kumimoji="0" lang="en-US" sz="1800" b="0" i="0" u="none" strike="noStrike" cap="none" normalizeH="0" dirty="0">
                <a:ln>
                  <a:noFill/>
                </a:ln>
                <a:solidFill>
                  <a:schemeClr val="bg1"/>
                </a:solidFill>
                <a:effectLst/>
                <a:latin typeface="Arial" charset="0"/>
                <a:ea typeface="ヒラギノ角ゴ Pro W3" pitchFamily="1" charset="-128"/>
              </a:rPr>
              <a:t> Up</a:t>
            </a:r>
            <a:endParaRPr kumimoji="0" lang="en-US" sz="1800" b="0" i="0" u="none" strike="noStrike" cap="none" normalizeH="0" baseline="0" dirty="0">
              <a:ln>
                <a:noFill/>
              </a:ln>
              <a:solidFill>
                <a:schemeClr val="bg1"/>
              </a:solidFill>
              <a:effectLst/>
              <a:latin typeface="Arial" charset="0"/>
              <a:ea typeface="ヒラギノ角ゴ Pro W3" pitchFamily="1" charset="-128"/>
            </a:endParaRPr>
          </a:p>
        </p:txBody>
      </p:sp>
    </p:spTree>
    <p:extLst>
      <p:ext uri="{BB962C8B-B14F-4D97-AF65-F5344CB8AC3E}">
        <p14:creationId xmlns:p14="http://schemas.microsoft.com/office/powerpoint/2010/main" val="5612713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does a CNN “Learn”?</a:t>
            </a:r>
          </a:p>
        </p:txBody>
      </p:sp>
      <p:sp>
        <p:nvSpPr>
          <p:cNvPr id="3" name="Content Placeholder 2"/>
          <p:cNvSpPr>
            <a:spLocks noGrp="1"/>
          </p:cNvSpPr>
          <p:nvPr>
            <p:ph idx="1"/>
          </p:nvPr>
        </p:nvSpPr>
        <p:spPr>
          <a:xfrm>
            <a:off x="609599" y="1143001"/>
            <a:ext cx="6350759" cy="4983163"/>
          </a:xfrm>
        </p:spPr>
        <p:txBody>
          <a:bodyPr>
            <a:normAutofit lnSpcReduction="10000"/>
          </a:bodyPr>
          <a:lstStyle/>
          <a:p>
            <a:r>
              <a:rPr lang="en-US" sz="2800" dirty="0"/>
              <a:t>Backpropagation</a:t>
            </a:r>
          </a:p>
          <a:p>
            <a:endParaRPr lang="en-US" sz="2800" dirty="0"/>
          </a:p>
          <a:p>
            <a:r>
              <a:rPr lang="en-US" sz="2800" dirty="0"/>
              <a:t>Initial network settings are random</a:t>
            </a:r>
          </a:p>
          <a:p>
            <a:endParaRPr lang="en-US" sz="2800" dirty="0"/>
          </a:p>
          <a:p>
            <a:r>
              <a:rPr lang="en-US" sz="2800" dirty="0"/>
              <a:t>Test prediction using training data</a:t>
            </a:r>
          </a:p>
          <a:p>
            <a:endParaRPr lang="en-US" sz="2600" dirty="0"/>
          </a:p>
          <a:p>
            <a:r>
              <a:rPr lang="en-US" sz="2600" dirty="0"/>
              <a:t>Adjust network by a certain amount (Learning Rate) to reduce the error</a:t>
            </a:r>
          </a:p>
          <a:p>
            <a:endParaRPr lang="en-US" sz="2600" dirty="0"/>
          </a:p>
          <a:p>
            <a:r>
              <a:rPr lang="en-US" sz="2800" dirty="0"/>
              <a:t>Start at the end of the network and work backwards</a:t>
            </a:r>
          </a:p>
        </p:txBody>
      </p:sp>
      <p:sp>
        <p:nvSpPr>
          <p:cNvPr id="4" name="Slide Number Placeholder 3"/>
          <p:cNvSpPr>
            <a:spLocks noGrp="1"/>
          </p:cNvSpPr>
          <p:nvPr>
            <p:ph type="sldNum" sz="quarter" idx="10"/>
          </p:nvPr>
        </p:nvSpPr>
        <p:spPr/>
        <p:txBody>
          <a:bodyPr/>
          <a:lstStyle/>
          <a:p>
            <a:fld id="{D4325D4D-289E-48C1-B277-2BEB492A7D19}" type="slidenum">
              <a:rPr lang="en-US" smtClean="0">
                <a:solidFill>
                  <a:srgbClr val="FFFFFF"/>
                </a:solidFill>
              </a:rPr>
              <a:pPr/>
              <a:t>16</a:t>
            </a:fld>
            <a:endParaRPr lang="en-US" dirty="0">
              <a:solidFill>
                <a:srgbClr val="FFFFFF"/>
              </a:solidFill>
            </a:endParaRPr>
          </a:p>
        </p:txBody>
      </p:sp>
      <p:pic>
        <p:nvPicPr>
          <p:cNvPr id="11" name="Picture 10"/>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703558" y="3300852"/>
            <a:ext cx="2352422" cy="854713"/>
          </a:xfrm>
          <a:prstGeom prst="rect">
            <a:avLst/>
          </a:prstGeom>
        </p:spPr>
      </p:pic>
      <p:cxnSp>
        <p:nvCxnSpPr>
          <p:cNvPr id="19" name="Straight Arrow Connector 18"/>
          <p:cNvCxnSpPr>
            <a:stCxn id="10" idx="7"/>
          </p:cNvCxnSpPr>
          <p:nvPr/>
        </p:nvCxnSpPr>
        <p:spPr bwMode="auto">
          <a:xfrm flipV="1">
            <a:off x="9024052" y="3697531"/>
            <a:ext cx="679506" cy="598791"/>
          </a:xfrm>
          <a:prstGeom prst="straightConnector1">
            <a:avLst/>
          </a:prstGeom>
          <a:noFill/>
          <a:ln w="38100" cap="flat" cmpd="sng" algn="ctr">
            <a:solidFill>
              <a:srgbClr val="0070C0"/>
            </a:solidFill>
            <a:prstDash val="solid"/>
            <a:round/>
            <a:headEnd type="none" w="med" len="med"/>
            <a:tailEnd type="triangle"/>
          </a:ln>
          <a:effectLst/>
        </p:spPr>
      </p:cxnSp>
      <p:grpSp>
        <p:nvGrpSpPr>
          <p:cNvPr id="65" name="Group 64"/>
          <p:cNvGrpSpPr/>
          <p:nvPr/>
        </p:nvGrpSpPr>
        <p:grpSpPr>
          <a:xfrm>
            <a:off x="6960358" y="1937982"/>
            <a:ext cx="2256901" cy="3460093"/>
            <a:chOff x="6960358" y="1937982"/>
            <a:chExt cx="2256901" cy="3460093"/>
          </a:xfrm>
        </p:grpSpPr>
        <p:sp>
          <p:nvSpPr>
            <p:cNvPr id="5" name="Oval 4"/>
            <p:cNvSpPr/>
            <p:nvPr/>
          </p:nvSpPr>
          <p:spPr bwMode="auto">
            <a:xfrm>
              <a:off x="7342496" y="1937982"/>
              <a:ext cx="491319" cy="491319"/>
            </a:xfrm>
            <a:prstGeom prst="ellipse">
              <a:avLst/>
            </a:prstGeom>
            <a:noFill/>
            <a:ln w="38100"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a typeface="ヒラギノ角ゴ Pro W3" pitchFamily="1" charset="-128"/>
              </a:endParaRPr>
            </a:p>
          </p:txBody>
        </p:sp>
        <p:sp>
          <p:nvSpPr>
            <p:cNvPr id="6" name="Oval 5"/>
            <p:cNvSpPr/>
            <p:nvPr/>
          </p:nvSpPr>
          <p:spPr bwMode="auto">
            <a:xfrm>
              <a:off x="7342496" y="2927573"/>
              <a:ext cx="491319" cy="491319"/>
            </a:xfrm>
            <a:prstGeom prst="ellipse">
              <a:avLst/>
            </a:prstGeom>
            <a:noFill/>
            <a:ln w="38100"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a typeface="ヒラギノ角ゴ Pro W3" pitchFamily="1" charset="-128"/>
              </a:endParaRPr>
            </a:p>
          </p:txBody>
        </p:sp>
        <p:sp>
          <p:nvSpPr>
            <p:cNvPr id="7" name="Oval 6"/>
            <p:cNvSpPr/>
            <p:nvPr/>
          </p:nvSpPr>
          <p:spPr bwMode="auto">
            <a:xfrm>
              <a:off x="7342496" y="3917164"/>
              <a:ext cx="491319" cy="491319"/>
            </a:xfrm>
            <a:prstGeom prst="ellipse">
              <a:avLst/>
            </a:prstGeom>
            <a:noFill/>
            <a:ln w="38100"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a typeface="ヒラギノ角ゴ Pro W3" pitchFamily="1" charset="-128"/>
              </a:endParaRPr>
            </a:p>
          </p:txBody>
        </p:sp>
        <p:sp>
          <p:nvSpPr>
            <p:cNvPr id="8" name="Oval 7"/>
            <p:cNvSpPr/>
            <p:nvPr/>
          </p:nvSpPr>
          <p:spPr bwMode="auto">
            <a:xfrm>
              <a:off x="7342496" y="4906756"/>
              <a:ext cx="491319" cy="491319"/>
            </a:xfrm>
            <a:prstGeom prst="ellipse">
              <a:avLst/>
            </a:prstGeom>
            <a:noFill/>
            <a:ln w="38100"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a typeface="ヒラギノ角ゴ Pro W3" pitchFamily="1" charset="-128"/>
              </a:endParaRPr>
            </a:p>
          </p:txBody>
        </p:sp>
        <p:sp>
          <p:nvSpPr>
            <p:cNvPr id="9" name="Oval 8"/>
            <p:cNvSpPr/>
            <p:nvPr/>
          </p:nvSpPr>
          <p:spPr bwMode="auto">
            <a:xfrm>
              <a:off x="8591037" y="2736765"/>
              <a:ext cx="491319" cy="491319"/>
            </a:xfrm>
            <a:prstGeom prst="ellipse">
              <a:avLst/>
            </a:prstGeom>
            <a:noFill/>
            <a:ln w="38100"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a typeface="ヒラギノ角ゴ Pro W3" pitchFamily="1" charset="-128"/>
              </a:endParaRPr>
            </a:p>
          </p:txBody>
        </p:sp>
        <p:sp>
          <p:nvSpPr>
            <p:cNvPr id="10" name="Oval 9"/>
            <p:cNvSpPr/>
            <p:nvPr/>
          </p:nvSpPr>
          <p:spPr bwMode="auto">
            <a:xfrm>
              <a:off x="8604685" y="4224370"/>
              <a:ext cx="491319" cy="491319"/>
            </a:xfrm>
            <a:prstGeom prst="ellipse">
              <a:avLst/>
            </a:prstGeom>
            <a:noFill/>
            <a:ln w="38100"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a typeface="ヒラギノ角ゴ Pro W3" pitchFamily="1" charset="-128"/>
              </a:endParaRPr>
            </a:p>
          </p:txBody>
        </p:sp>
        <p:sp>
          <p:nvSpPr>
            <p:cNvPr id="12" name="TextBox 11"/>
            <p:cNvSpPr txBox="1"/>
            <p:nvPr/>
          </p:nvSpPr>
          <p:spPr>
            <a:xfrm>
              <a:off x="8434672" y="2261138"/>
              <a:ext cx="782587" cy="461665"/>
            </a:xfrm>
            <a:prstGeom prst="rect">
              <a:avLst/>
            </a:prstGeom>
            <a:noFill/>
            <a:ln w="38100">
              <a:noFill/>
            </a:ln>
          </p:spPr>
          <p:txBody>
            <a:bodyPr wrap="none" rtlCol="0">
              <a:spAutoFit/>
            </a:bodyPr>
            <a:lstStyle/>
            <a:p>
              <a:pPr algn="ctr"/>
              <a:r>
                <a:rPr lang="en-US" sz="2400" b="1"/>
                <a:t>Dog</a:t>
              </a:r>
            </a:p>
          </p:txBody>
        </p:sp>
        <p:sp>
          <p:nvSpPr>
            <p:cNvPr id="13" name="TextBox 12"/>
            <p:cNvSpPr txBox="1"/>
            <p:nvPr/>
          </p:nvSpPr>
          <p:spPr>
            <a:xfrm>
              <a:off x="8493592" y="3730118"/>
              <a:ext cx="681598" cy="461665"/>
            </a:xfrm>
            <a:prstGeom prst="rect">
              <a:avLst/>
            </a:prstGeom>
            <a:noFill/>
            <a:ln w="38100">
              <a:noFill/>
            </a:ln>
          </p:spPr>
          <p:txBody>
            <a:bodyPr wrap="none" rtlCol="0">
              <a:spAutoFit/>
            </a:bodyPr>
            <a:lstStyle/>
            <a:p>
              <a:pPr algn="ctr"/>
              <a:r>
                <a:rPr lang="en-US" sz="2400" b="1"/>
                <a:t>Cat</a:t>
              </a:r>
            </a:p>
          </p:txBody>
        </p:sp>
        <p:cxnSp>
          <p:nvCxnSpPr>
            <p:cNvPr id="15" name="Straight Arrow Connector 14"/>
            <p:cNvCxnSpPr>
              <a:endCxn id="5" idx="2"/>
            </p:cNvCxnSpPr>
            <p:nvPr/>
          </p:nvCxnSpPr>
          <p:spPr bwMode="auto">
            <a:xfrm>
              <a:off x="6960358" y="2183641"/>
              <a:ext cx="382138" cy="1"/>
            </a:xfrm>
            <a:prstGeom prst="straightConnector1">
              <a:avLst/>
            </a:prstGeom>
            <a:noFill/>
            <a:ln w="38100" cap="flat" cmpd="sng" algn="ctr">
              <a:solidFill>
                <a:srgbClr val="0070C0"/>
              </a:solidFill>
              <a:prstDash val="solid"/>
              <a:round/>
              <a:headEnd type="none" w="med" len="med"/>
              <a:tailEnd type="triangle"/>
            </a:ln>
            <a:effectLst/>
          </p:spPr>
        </p:cxnSp>
        <p:cxnSp>
          <p:nvCxnSpPr>
            <p:cNvPr id="16" name="Straight Arrow Connector 15"/>
            <p:cNvCxnSpPr/>
            <p:nvPr/>
          </p:nvCxnSpPr>
          <p:spPr bwMode="auto">
            <a:xfrm>
              <a:off x="6961495" y="3224281"/>
              <a:ext cx="382138" cy="1"/>
            </a:xfrm>
            <a:prstGeom prst="straightConnector1">
              <a:avLst/>
            </a:prstGeom>
            <a:noFill/>
            <a:ln w="38100" cap="flat" cmpd="sng" algn="ctr">
              <a:solidFill>
                <a:srgbClr val="0070C0"/>
              </a:solidFill>
              <a:prstDash val="solid"/>
              <a:round/>
              <a:headEnd type="none" w="med" len="med"/>
              <a:tailEnd type="triangle"/>
            </a:ln>
            <a:effectLst/>
          </p:spPr>
        </p:cxnSp>
        <p:cxnSp>
          <p:nvCxnSpPr>
            <p:cNvPr id="17" name="Straight Arrow Connector 16"/>
            <p:cNvCxnSpPr/>
            <p:nvPr/>
          </p:nvCxnSpPr>
          <p:spPr bwMode="auto">
            <a:xfrm>
              <a:off x="6960358" y="4191911"/>
              <a:ext cx="382138" cy="1"/>
            </a:xfrm>
            <a:prstGeom prst="straightConnector1">
              <a:avLst/>
            </a:prstGeom>
            <a:noFill/>
            <a:ln w="38100" cap="flat" cmpd="sng" algn="ctr">
              <a:solidFill>
                <a:srgbClr val="0070C0"/>
              </a:solidFill>
              <a:prstDash val="solid"/>
              <a:round/>
              <a:headEnd type="none" w="med" len="med"/>
              <a:tailEnd type="triangle"/>
            </a:ln>
            <a:effectLst/>
          </p:spPr>
        </p:cxnSp>
        <p:cxnSp>
          <p:nvCxnSpPr>
            <p:cNvPr id="18" name="Straight Arrow Connector 17"/>
            <p:cNvCxnSpPr/>
            <p:nvPr/>
          </p:nvCxnSpPr>
          <p:spPr bwMode="auto">
            <a:xfrm>
              <a:off x="6960358" y="5181502"/>
              <a:ext cx="382138" cy="1"/>
            </a:xfrm>
            <a:prstGeom prst="straightConnector1">
              <a:avLst/>
            </a:prstGeom>
            <a:noFill/>
            <a:ln w="38100" cap="flat" cmpd="sng" algn="ctr">
              <a:solidFill>
                <a:srgbClr val="0070C0"/>
              </a:solidFill>
              <a:prstDash val="solid"/>
              <a:round/>
              <a:headEnd type="none" w="med" len="med"/>
              <a:tailEnd type="triangle"/>
            </a:ln>
            <a:effectLst/>
          </p:spPr>
        </p:cxnSp>
        <p:cxnSp>
          <p:nvCxnSpPr>
            <p:cNvPr id="24" name="Straight Arrow Connector 23"/>
            <p:cNvCxnSpPr/>
            <p:nvPr/>
          </p:nvCxnSpPr>
          <p:spPr bwMode="auto">
            <a:xfrm flipV="1">
              <a:off x="6974006" y="2236829"/>
              <a:ext cx="378042" cy="244784"/>
            </a:xfrm>
            <a:prstGeom prst="straightConnector1">
              <a:avLst/>
            </a:prstGeom>
            <a:noFill/>
            <a:ln w="38100" cap="flat" cmpd="sng" algn="ctr">
              <a:solidFill>
                <a:srgbClr val="0070C0"/>
              </a:solidFill>
              <a:prstDash val="solid"/>
              <a:round/>
              <a:headEnd type="none" w="med" len="med"/>
              <a:tailEnd type="triangle"/>
            </a:ln>
            <a:effectLst/>
          </p:spPr>
        </p:cxnSp>
        <p:cxnSp>
          <p:nvCxnSpPr>
            <p:cNvPr id="26" name="Straight Arrow Connector 25"/>
            <p:cNvCxnSpPr/>
            <p:nvPr/>
          </p:nvCxnSpPr>
          <p:spPr bwMode="auto">
            <a:xfrm flipV="1">
              <a:off x="6974006" y="3300852"/>
              <a:ext cx="378042" cy="244784"/>
            </a:xfrm>
            <a:prstGeom prst="straightConnector1">
              <a:avLst/>
            </a:prstGeom>
            <a:noFill/>
            <a:ln w="38100" cap="flat" cmpd="sng" algn="ctr">
              <a:solidFill>
                <a:srgbClr val="0070C0"/>
              </a:solidFill>
              <a:prstDash val="solid"/>
              <a:round/>
              <a:headEnd type="none" w="med" len="med"/>
              <a:tailEnd type="triangle"/>
            </a:ln>
            <a:effectLst/>
          </p:spPr>
        </p:cxnSp>
        <p:cxnSp>
          <p:nvCxnSpPr>
            <p:cNvPr id="27" name="Straight Arrow Connector 26"/>
            <p:cNvCxnSpPr/>
            <p:nvPr/>
          </p:nvCxnSpPr>
          <p:spPr bwMode="auto">
            <a:xfrm flipV="1">
              <a:off x="6974006" y="4271985"/>
              <a:ext cx="378042" cy="244784"/>
            </a:xfrm>
            <a:prstGeom prst="straightConnector1">
              <a:avLst/>
            </a:prstGeom>
            <a:noFill/>
            <a:ln w="38100" cap="flat" cmpd="sng" algn="ctr">
              <a:solidFill>
                <a:srgbClr val="0070C0"/>
              </a:solidFill>
              <a:prstDash val="solid"/>
              <a:round/>
              <a:headEnd type="none" w="med" len="med"/>
              <a:tailEnd type="triangle"/>
            </a:ln>
            <a:effectLst/>
          </p:spPr>
        </p:cxnSp>
        <p:cxnSp>
          <p:nvCxnSpPr>
            <p:cNvPr id="28" name="Straight Arrow Connector 27"/>
            <p:cNvCxnSpPr/>
            <p:nvPr/>
          </p:nvCxnSpPr>
          <p:spPr bwMode="auto">
            <a:xfrm>
              <a:off x="6974006" y="2867555"/>
              <a:ext cx="354842" cy="276506"/>
            </a:xfrm>
            <a:prstGeom prst="straightConnector1">
              <a:avLst/>
            </a:prstGeom>
            <a:noFill/>
            <a:ln w="38100" cap="flat" cmpd="sng" algn="ctr">
              <a:solidFill>
                <a:srgbClr val="0070C0"/>
              </a:solidFill>
              <a:prstDash val="solid"/>
              <a:round/>
              <a:headEnd type="none" w="med" len="med"/>
              <a:tailEnd type="triangle"/>
            </a:ln>
            <a:effectLst/>
          </p:spPr>
        </p:cxnSp>
        <p:cxnSp>
          <p:nvCxnSpPr>
            <p:cNvPr id="31" name="Straight Arrow Connector 30"/>
            <p:cNvCxnSpPr/>
            <p:nvPr/>
          </p:nvCxnSpPr>
          <p:spPr bwMode="auto">
            <a:xfrm>
              <a:off x="6974006" y="3837086"/>
              <a:ext cx="354842" cy="276506"/>
            </a:xfrm>
            <a:prstGeom prst="straightConnector1">
              <a:avLst/>
            </a:prstGeom>
            <a:noFill/>
            <a:ln w="38100" cap="flat" cmpd="sng" algn="ctr">
              <a:solidFill>
                <a:srgbClr val="0070C0"/>
              </a:solidFill>
              <a:prstDash val="solid"/>
              <a:round/>
              <a:headEnd type="none" w="med" len="med"/>
              <a:tailEnd type="triangle"/>
            </a:ln>
            <a:effectLst/>
          </p:spPr>
        </p:cxnSp>
        <p:cxnSp>
          <p:nvCxnSpPr>
            <p:cNvPr id="32" name="Straight Arrow Connector 31"/>
            <p:cNvCxnSpPr/>
            <p:nvPr/>
          </p:nvCxnSpPr>
          <p:spPr bwMode="auto">
            <a:xfrm>
              <a:off x="6974006" y="4837565"/>
              <a:ext cx="354842" cy="276506"/>
            </a:xfrm>
            <a:prstGeom prst="straightConnector1">
              <a:avLst/>
            </a:prstGeom>
            <a:noFill/>
            <a:ln w="38100" cap="flat" cmpd="sng" algn="ctr">
              <a:solidFill>
                <a:srgbClr val="0070C0"/>
              </a:solidFill>
              <a:prstDash val="solid"/>
              <a:round/>
              <a:headEnd type="none" w="med" len="med"/>
              <a:tailEnd type="triangle"/>
            </a:ln>
            <a:effectLst/>
          </p:spPr>
        </p:cxnSp>
        <p:cxnSp>
          <p:nvCxnSpPr>
            <p:cNvPr id="34" name="Straight Arrow Connector 33"/>
            <p:cNvCxnSpPr>
              <a:stCxn id="5" idx="6"/>
              <a:endCxn id="9" idx="2"/>
            </p:cNvCxnSpPr>
            <p:nvPr/>
          </p:nvCxnSpPr>
          <p:spPr bwMode="auto">
            <a:xfrm>
              <a:off x="7833815" y="2183642"/>
              <a:ext cx="757222" cy="798783"/>
            </a:xfrm>
            <a:prstGeom prst="straightConnector1">
              <a:avLst/>
            </a:prstGeom>
            <a:noFill/>
            <a:ln w="38100" cap="flat" cmpd="sng" algn="ctr">
              <a:solidFill>
                <a:srgbClr val="0070C0"/>
              </a:solidFill>
              <a:prstDash val="solid"/>
              <a:round/>
              <a:headEnd type="none" w="med" len="med"/>
              <a:tailEnd type="triangle"/>
            </a:ln>
            <a:effectLst/>
          </p:spPr>
        </p:cxnSp>
        <p:cxnSp>
          <p:nvCxnSpPr>
            <p:cNvPr id="38" name="Straight Arrow Connector 37"/>
            <p:cNvCxnSpPr>
              <a:stCxn id="5" idx="6"/>
              <a:endCxn id="10" idx="2"/>
            </p:cNvCxnSpPr>
            <p:nvPr/>
          </p:nvCxnSpPr>
          <p:spPr bwMode="auto">
            <a:xfrm>
              <a:off x="7833815" y="2183642"/>
              <a:ext cx="770870" cy="2286388"/>
            </a:xfrm>
            <a:prstGeom prst="straightConnector1">
              <a:avLst/>
            </a:prstGeom>
            <a:noFill/>
            <a:ln w="38100" cap="flat" cmpd="sng" algn="ctr">
              <a:solidFill>
                <a:srgbClr val="0070C0"/>
              </a:solidFill>
              <a:prstDash val="solid"/>
              <a:round/>
              <a:headEnd type="none" w="med" len="med"/>
              <a:tailEnd type="triangle"/>
            </a:ln>
            <a:effectLst/>
          </p:spPr>
        </p:cxnSp>
        <p:cxnSp>
          <p:nvCxnSpPr>
            <p:cNvPr id="41" name="Straight Arrow Connector 40"/>
            <p:cNvCxnSpPr>
              <a:stCxn id="6" idx="6"/>
              <a:endCxn id="9" idx="2"/>
            </p:cNvCxnSpPr>
            <p:nvPr/>
          </p:nvCxnSpPr>
          <p:spPr bwMode="auto">
            <a:xfrm flipV="1">
              <a:off x="7833815" y="2982425"/>
              <a:ext cx="757222" cy="190808"/>
            </a:xfrm>
            <a:prstGeom prst="straightConnector1">
              <a:avLst/>
            </a:prstGeom>
            <a:noFill/>
            <a:ln w="38100" cap="flat" cmpd="sng" algn="ctr">
              <a:solidFill>
                <a:srgbClr val="0070C0"/>
              </a:solidFill>
              <a:prstDash val="solid"/>
              <a:round/>
              <a:headEnd type="none" w="med" len="med"/>
              <a:tailEnd type="triangle"/>
            </a:ln>
            <a:effectLst/>
          </p:spPr>
        </p:cxnSp>
        <p:cxnSp>
          <p:nvCxnSpPr>
            <p:cNvPr id="44" name="Straight Arrow Connector 43"/>
            <p:cNvCxnSpPr>
              <a:stCxn id="6" idx="6"/>
              <a:endCxn id="10" idx="2"/>
            </p:cNvCxnSpPr>
            <p:nvPr/>
          </p:nvCxnSpPr>
          <p:spPr bwMode="auto">
            <a:xfrm>
              <a:off x="7833815" y="3173233"/>
              <a:ext cx="770870" cy="1296797"/>
            </a:xfrm>
            <a:prstGeom prst="straightConnector1">
              <a:avLst/>
            </a:prstGeom>
            <a:noFill/>
            <a:ln w="38100" cap="flat" cmpd="sng" algn="ctr">
              <a:solidFill>
                <a:srgbClr val="0070C0"/>
              </a:solidFill>
              <a:prstDash val="solid"/>
              <a:round/>
              <a:headEnd type="none" w="med" len="med"/>
              <a:tailEnd type="triangle"/>
            </a:ln>
            <a:effectLst/>
          </p:spPr>
        </p:cxnSp>
        <p:cxnSp>
          <p:nvCxnSpPr>
            <p:cNvPr id="47" name="Straight Arrow Connector 46"/>
            <p:cNvCxnSpPr>
              <a:stCxn id="7" idx="6"/>
              <a:endCxn id="9" idx="2"/>
            </p:cNvCxnSpPr>
            <p:nvPr/>
          </p:nvCxnSpPr>
          <p:spPr bwMode="auto">
            <a:xfrm flipV="1">
              <a:off x="7833815" y="2982425"/>
              <a:ext cx="757222" cy="1180399"/>
            </a:xfrm>
            <a:prstGeom prst="straightConnector1">
              <a:avLst/>
            </a:prstGeom>
            <a:noFill/>
            <a:ln w="38100" cap="flat" cmpd="sng" algn="ctr">
              <a:solidFill>
                <a:srgbClr val="0070C0"/>
              </a:solidFill>
              <a:prstDash val="solid"/>
              <a:round/>
              <a:headEnd type="none" w="med" len="med"/>
              <a:tailEnd type="triangle"/>
            </a:ln>
            <a:effectLst/>
          </p:spPr>
        </p:cxnSp>
        <p:cxnSp>
          <p:nvCxnSpPr>
            <p:cNvPr id="50" name="Straight Arrow Connector 49"/>
            <p:cNvCxnSpPr>
              <a:stCxn id="7" idx="6"/>
              <a:endCxn id="10" idx="2"/>
            </p:cNvCxnSpPr>
            <p:nvPr/>
          </p:nvCxnSpPr>
          <p:spPr bwMode="auto">
            <a:xfrm>
              <a:off x="7833815" y="4162824"/>
              <a:ext cx="770870" cy="307206"/>
            </a:xfrm>
            <a:prstGeom prst="straightConnector1">
              <a:avLst/>
            </a:prstGeom>
            <a:noFill/>
            <a:ln w="38100" cap="flat" cmpd="sng" algn="ctr">
              <a:solidFill>
                <a:srgbClr val="0070C0"/>
              </a:solidFill>
              <a:prstDash val="solid"/>
              <a:round/>
              <a:headEnd type="none" w="med" len="med"/>
              <a:tailEnd type="triangle"/>
            </a:ln>
            <a:effectLst/>
          </p:spPr>
        </p:cxnSp>
        <p:cxnSp>
          <p:nvCxnSpPr>
            <p:cNvPr id="53" name="Straight Arrow Connector 52"/>
            <p:cNvCxnSpPr>
              <a:stCxn id="8" idx="6"/>
              <a:endCxn id="9" idx="2"/>
            </p:cNvCxnSpPr>
            <p:nvPr/>
          </p:nvCxnSpPr>
          <p:spPr bwMode="auto">
            <a:xfrm flipV="1">
              <a:off x="7833815" y="2982425"/>
              <a:ext cx="757222" cy="2169991"/>
            </a:xfrm>
            <a:prstGeom prst="straightConnector1">
              <a:avLst/>
            </a:prstGeom>
            <a:noFill/>
            <a:ln w="38100" cap="flat" cmpd="sng" algn="ctr">
              <a:solidFill>
                <a:srgbClr val="0070C0"/>
              </a:solidFill>
              <a:prstDash val="solid"/>
              <a:round/>
              <a:headEnd type="none" w="med" len="med"/>
              <a:tailEnd type="triangle"/>
            </a:ln>
            <a:effectLst/>
          </p:spPr>
        </p:cxnSp>
        <p:cxnSp>
          <p:nvCxnSpPr>
            <p:cNvPr id="56" name="Straight Arrow Connector 55"/>
            <p:cNvCxnSpPr>
              <a:stCxn id="8" idx="6"/>
              <a:endCxn id="10" idx="2"/>
            </p:cNvCxnSpPr>
            <p:nvPr/>
          </p:nvCxnSpPr>
          <p:spPr bwMode="auto">
            <a:xfrm flipV="1">
              <a:off x="7833815" y="4470030"/>
              <a:ext cx="770870" cy="682386"/>
            </a:xfrm>
            <a:prstGeom prst="straightConnector1">
              <a:avLst/>
            </a:prstGeom>
            <a:noFill/>
            <a:ln w="38100" cap="flat" cmpd="sng" algn="ctr">
              <a:solidFill>
                <a:srgbClr val="0070C0"/>
              </a:solidFill>
              <a:prstDash val="solid"/>
              <a:round/>
              <a:headEnd type="none" w="med" len="med"/>
              <a:tailEnd type="triangle"/>
            </a:ln>
            <a:effectLst/>
          </p:spPr>
        </p:cxnSp>
      </p:grpSp>
      <p:sp>
        <p:nvSpPr>
          <p:cNvPr id="66" name="TextBox 65"/>
          <p:cNvSpPr txBox="1"/>
          <p:nvPr/>
        </p:nvSpPr>
        <p:spPr>
          <a:xfrm>
            <a:off x="8325134" y="996287"/>
            <a:ext cx="184731" cy="369332"/>
          </a:xfrm>
          <a:prstGeom prst="rect">
            <a:avLst/>
          </a:prstGeom>
          <a:noFill/>
        </p:spPr>
        <p:txBody>
          <a:bodyPr wrap="none" rtlCol="0">
            <a:spAutoFit/>
          </a:bodyPr>
          <a:lstStyle/>
          <a:p>
            <a:endParaRPr lang="en-US" dirty="0"/>
          </a:p>
        </p:txBody>
      </p:sp>
      <p:grpSp>
        <p:nvGrpSpPr>
          <p:cNvPr id="72" name="Group 71"/>
          <p:cNvGrpSpPr/>
          <p:nvPr/>
        </p:nvGrpSpPr>
        <p:grpSpPr>
          <a:xfrm>
            <a:off x="7439470" y="1989889"/>
            <a:ext cx="312906" cy="3347192"/>
            <a:chOff x="7439470" y="1989889"/>
            <a:chExt cx="312906" cy="3347192"/>
          </a:xfrm>
        </p:grpSpPr>
        <p:sp>
          <p:nvSpPr>
            <p:cNvPr id="67" name="TextBox 66"/>
            <p:cNvSpPr txBox="1"/>
            <p:nvPr/>
          </p:nvSpPr>
          <p:spPr>
            <a:xfrm>
              <a:off x="7439470" y="1989889"/>
              <a:ext cx="312906" cy="369332"/>
            </a:xfrm>
            <a:prstGeom prst="rect">
              <a:avLst/>
            </a:prstGeom>
            <a:noFill/>
          </p:spPr>
          <p:txBody>
            <a:bodyPr wrap="none" rtlCol="0">
              <a:spAutoFit/>
            </a:bodyPr>
            <a:lstStyle/>
            <a:p>
              <a:r>
                <a:rPr lang="en-US" dirty="0"/>
                <a:t>?</a:t>
              </a:r>
            </a:p>
          </p:txBody>
        </p:sp>
        <p:sp>
          <p:nvSpPr>
            <p:cNvPr id="69" name="TextBox 68"/>
            <p:cNvSpPr txBox="1"/>
            <p:nvPr/>
          </p:nvSpPr>
          <p:spPr>
            <a:xfrm>
              <a:off x="7439470" y="3005808"/>
              <a:ext cx="312906" cy="369332"/>
            </a:xfrm>
            <a:prstGeom prst="rect">
              <a:avLst/>
            </a:prstGeom>
            <a:noFill/>
          </p:spPr>
          <p:txBody>
            <a:bodyPr wrap="none" rtlCol="0">
              <a:spAutoFit/>
            </a:bodyPr>
            <a:lstStyle/>
            <a:p>
              <a:r>
                <a:rPr lang="en-US" dirty="0"/>
                <a:t>?</a:t>
              </a:r>
            </a:p>
          </p:txBody>
        </p:sp>
        <p:sp>
          <p:nvSpPr>
            <p:cNvPr id="70" name="TextBox 69"/>
            <p:cNvSpPr txBox="1"/>
            <p:nvPr/>
          </p:nvSpPr>
          <p:spPr>
            <a:xfrm>
              <a:off x="7439470" y="3975339"/>
              <a:ext cx="312906" cy="369332"/>
            </a:xfrm>
            <a:prstGeom prst="rect">
              <a:avLst/>
            </a:prstGeom>
            <a:noFill/>
          </p:spPr>
          <p:txBody>
            <a:bodyPr wrap="none" rtlCol="0">
              <a:spAutoFit/>
            </a:bodyPr>
            <a:lstStyle/>
            <a:p>
              <a:r>
                <a:rPr lang="en-US" dirty="0"/>
                <a:t>?</a:t>
              </a:r>
            </a:p>
          </p:txBody>
        </p:sp>
        <p:sp>
          <p:nvSpPr>
            <p:cNvPr id="71" name="TextBox 70"/>
            <p:cNvSpPr txBox="1"/>
            <p:nvPr/>
          </p:nvSpPr>
          <p:spPr>
            <a:xfrm>
              <a:off x="7439470" y="4967749"/>
              <a:ext cx="312906" cy="369332"/>
            </a:xfrm>
            <a:prstGeom prst="rect">
              <a:avLst/>
            </a:prstGeom>
            <a:noFill/>
          </p:spPr>
          <p:txBody>
            <a:bodyPr wrap="none" rtlCol="0">
              <a:spAutoFit/>
            </a:bodyPr>
            <a:lstStyle/>
            <a:p>
              <a:r>
                <a:rPr lang="en-US" dirty="0"/>
                <a:t>?</a:t>
              </a:r>
            </a:p>
          </p:txBody>
        </p:sp>
      </p:grpSp>
      <p:grpSp>
        <p:nvGrpSpPr>
          <p:cNvPr id="73" name="Group 72"/>
          <p:cNvGrpSpPr/>
          <p:nvPr/>
        </p:nvGrpSpPr>
        <p:grpSpPr>
          <a:xfrm>
            <a:off x="6961932" y="1935037"/>
            <a:ext cx="2256901" cy="3460093"/>
            <a:chOff x="6960358" y="1937982"/>
            <a:chExt cx="2256901" cy="3460093"/>
          </a:xfrm>
        </p:grpSpPr>
        <p:sp>
          <p:nvSpPr>
            <p:cNvPr id="74" name="Oval 73"/>
            <p:cNvSpPr/>
            <p:nvPr/>
          </p:nvSpPr>
          <p:spPr bwMode="auto">
            <a:xfrm>
              <a:off x="7342496" y="1937982"/>
              <a:ext cx="491319" cy="491319"/>
            </a:xfrm>
            <a:prstGeom prst="ellipse">
              <a:avLst/>
            </a:prstGeom>
            <a:noFill/>
            <a:ln w="38100"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a typeface="ヒラギノ角ゴ Pro W3" pitchFamily="1" charset="-128"/>
              </a:endParaRPr>
            </a:p>
          </p:txBody>
        </p:sp>
        <p:sp>
          <p:nvSpPr>
            <p:cNvPr id="75" name="Oval 74"/>
            <p:cNvSpPr/>
            <p:nvPr/>
          </p:nvSpPr>
          <p:spPr bwMode="auto">
            <a:xfrm>
              <a:off x="7342496" y="2927573"/>
              <a:ext cx="491319" cy="491319"/>
            </a:xfrm>
            <a:prstGeom prst="ellipse">
              <a:avLst/>
            </a:prstGeom>
            <a:noFill/>
            <a:ln w="38100"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a typeface="ヒラギノ角ゴ Pro W3" pitchFamily="1" charset="-128"/>
              </a:endParaRPr>
            </a:p>
          </p:txBody>
        </p:sp>
        <p:sp>
          <p:nvSpPr>
            <p:cNvPr id="76" name="Oval 75"/>
            <p:cNvSpPr/>
            <p:nvPr/>
          </p:nvSpPr>
          <p:spPr bwMode="auto">
            <a:xfrm>
              <a:off x="7342496" y="3917164"/>
              <a:ext cx="491319" cy="491319"/>
            </a:xfrm>
            <a:prstGeom prst="ellipse">
              <a:avLst/>
            </a:prstGeom>
            <a:noFill/>
            <a:ln w="38100"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a typeface="ヒラギノ角ゴ Pro W3" pitchFamily="1" charset="-128"/>
              </a:endParaRPr>
            </a:p>
          </p:txBody>
        </p:sp>
        <p:sp>
          <p:nvSpPr>
            <p:cNvPr id="77" name="Oval 76"/>
            <p:cNvSpPr/>
            <p:nvPr/>
          </p:nvSpPr>
          <p:spPr bwMode="auto">
            <a:xfrm>
              <a:off x="7342496" y="4906756"/>
              <a:ext cx="491319" cy="491319"/>
            </a:xfrm>
            <a:prstGeom prst="ellipse">
              <a:avLst/>
            </a:prstGeom>
            <a:noFill/>
            <a:ln w="38100"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a typeface="ヒラギノ角ゴ Pro W3" pitchFamily="1" charset="-128"/>
              </a:endParaRPr>
            </a:p>
          </p:txBody>
        </p:sp>
        <p:sp>
          <p:nvSpPr>
            <p:cNvPr id="78" name="Oval 77"/>
            <p:cNvSpPr/>
            <p:nvPr/>
          </p:nvSpPr>
          <p:spPr bwMode="auto">
            <a:xfrm>
              <a:off x="8591037" y="2736765"/>
              <a:ext cx="491319" cy="491319"/>
            </a:xfrm>
            <a:prstGeom prst="ellipse">
              <a:avLst/>
            </a:prstGeom>
            <a:noFill/>
            <a:ln w="38100"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a typeface="ヒラギノ角ゴ Pro W3" pitchFamily="1" charset="-128"/>
              </a:endParaRPr>
            </a:p>
          </p:txBody>
        </p:sp>
        <p:sp>
          <p:nvSpPr>
            <p:cNvPr id="79" name="Oval 78"/>
            <p:cNvSpPr/>
            <p:nvPr/>
          </p:nvSpPr>
          <p:spPr bwMode="auto">
            <a:xfrm>
              <a:off x="8604685" y="4224370"/>
              <a:ext cx="491319" cy="491319"/>
            </a:xfrm>
            <a:prstGeom prst="ellipse">
              <a:avLst/>
            </a:prstGeom>
            <a:noFill/>
            <a:ln w="38100"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a typeface="ヒラギノ角ゴ Pro W3" pitchFamily="1" charset="-128"/>
              </a:endParaRPr>
            </a:p>
          </p:txBody>
        </p:sp>
        <p:sp>
          <p:nvSpPr>
            <p:cNvPr id="80" name="TextBox 79"/>
            <p:cNvSpPr txBox="1"/>
            <p:nvPr/>
          </p:nvSpPr>
          <p:spPr>
            <a:xfrm>
              <a:off x="8434672" y="2261138"/>
              <a:ext cx="782587" cy="461665"/>
            </a:xfrm>
            <a:prstGeom prst="rect">
              <a:avLst/>
            </a:prstGeom>
            <a:noFill/>
            <a:ln w="38100">
              <a:noFill/>
            </a:ln>
          </p:spPr>
          <p:txBody>
            <a:bodyPr wrap="none" rtlCol="0">
              <a:spAutoFit/>
            </a:bodyPr>
            <a:lstStyle/>
            <a:p>
              <a:pPr algn="ctr"/>
              <a:r>
                <a:rPr lang="en-US" sz="2400" b="1"/>
                <a:t>Dog</a:t>
              </a:r>
            </a:p>
          </p:txBody>
        </p:sp>
        <p:sp>
          <p:nvSpPr>
            <p:cNvPr id="81" name="TextBox 80"/>
            <p:cNvSpPr txBox="1"/>
            <p:nvPr/>
          </p:nvSpPr>
          <p:spPr>
            <a:xfrm>
              <a:off x="8493592" y="3730118"/>
              <a:ext cx="681598" cy="461665"/>
            </a:xfrm>
            <a:prstGeom prst="rect">
              <a:avLst/>
            </a:prstGeom>
            <a:noFill/>
            <a:ln w="38100">
              <a:noFill/>
            </a:ln>
          </p:spPr>
          <p:txBody>
            <a:bodyPr wrap="none" rtlCol="0">
              <a:spAutoFit/>
            </a:bodyPr>
            <a:lstStyle/>
            <a:p>
              <a:pPr algn="ctr"/>
              <a:r>
                <a:rPr lang="en-US" sz="2400" b="1"/>
                <a:t>Cat</a:t>
              </a:r>
            </a:p>
          </p:txBody>
        </p:sp>
        <p:cxnSp>
          <p:nvCxnSpPr>
            <p:cNvPr id="82" name="Straight Arrow Connector 81"/>
            <p:cNvCxnSpPr>
              <a:endCxn id="76" idx="2"/>
            </p:cNvCxnSpPr>
            <p:nvPr/>
          </p:nvCxnSpPr>
          <p:spPr bwMode="auto">
            <a:xfrm>
              <a:off x="6960358" y="2183641"/>
              <a:ext cx="382138" cy="1"/>
            </a:xfrm>
            <a:prstGeom prst="straightConnector1">
              <a:avLst/>
            </a:prstGeom>
            <a:noFill/>
            <a:ln w="38100" cap="flat" cmpd="sng" algn="ctr">
              <a:solidFill>
                <a:srgbClr val="0070C0"/>
              </a:solidFill>
              <a:prstDash val="solid"/>
              <a:round/>
              <a:headEnd type="none" w="med" len="med"/>
              <a:tailEnd type="triangle"/>
            </a:ln>
            <a:effectLst/>
          </p:spPr>
        </p:cxnSp>
        <p:cxnSp>
          <p:nvCxnSpPr>
            <p:cNvPr id="83" name="Straight Arrow Connector 82"/>
            <p:cNvCxnSpPr/>
            <p:nvPr/>
          </p:nvCxnSpPr>
          <p:spPr bwMode="auto">
            <a:xfrm>
              <a:off x="6961495" y="3224281"/>
              <a:ext cx="382138" cy="1"/>
            </a:xfrm>
            <a:prstGeom prst="straightConnector1">
              <a:avLst/>
            </a:prstGeom>
            <a:noFill/>
            <a:ln w="38100" cap="flat" cmpd="sng" algn="ctr">
              <a:solidFill>
                <a:srgbClr val="0070C0"/>
              </a:solidFill>
              <a:prstDash val="solid"/>
              <a:round/>
              <a:headEnd type="none" w="med" len="med"/>
              <a:tailEnd type="triangle"/>
            </a:ln>
            <a:effectLst/>
          </p:spPr>
        </p:cxnSp>
        <p:cxnSp>
          <p:nvCxnSpPr>
            <p:cNvPr id="84" name="Straight Arrow Connector 83"/>
            <p:cNvCxnSpPr/>
            <p:nvPr/>
          </p:nvCxnSpPr>
          <p:spPr bwMode="auto">
            <a:xfrm>
              <a:off x="6960358" y="4191911"/>
              <a:ext cx="382138" cy="1"/>
            </a:xfrm>
            <a:prstGeom prst="straightConnector1">
              <a:avLst/>
            </a:prstGeom>
            <a:noFill/>
            <a:ln w="38100" cap="flat" cmpd="sng" algn="ctr">
              <a:solidFill>
                <a:srgbClr val="0070C0"/>
              </a:solidFill>
              <a:prstDash val="solid"/>
              <a:round/>
              <a:headEnd type="none" w="med" len="med"/>
              <a:tailEnd type="triangle"/>
            </a:ln>
            <a:effectLst/>
          </p:spPr>
        </p:cxnSp>
        <p:cxnSp>
          <p:nvCxnSpPr>
            <p:cNvPr id="85" name="Straight Arrow Connector 84"/>
            <p:cNvCxnSpPr/>
            <p:nvPr/>
          </p:nvCxnSpPr>
          <p:spPr bwMode="auto">
            <a:xfrm>
              <a:off x="6960358" y="5181502"/>
              <a:ext cx="382138" cy="1"/>
            </a:xfrm>
            <a:prstGeom prst="straightConnector1">
              <a:avLst/>
            </a:prstGeom>
            <a:noFill/>
            <a:ln w="38100" cap="flat" cmpd="sng" algn="ctr">
              <a:solidFill>
                <a:srgbClr val="0070C0"/>
              </a:solidFill>
              <a:prstDash val="solid"/>
              <a:round/>
              <a:headEnd type="none" w="med" len="med"/>
              <a:tailEnd type="triangle"/>
            </a:ln>
            <a:effectLst/>
          </p:spPr>
        </p:cxnSp>
        <p:cxnSp>
          <p:nvCxnSpPr>
            <p:cNvPr id="86" name="Straight Arrow Connector 85"/>
            <p:cNvCxnSpPr/>
            <p:nvPr/>
          </p:nvCxnSpPr>
          <p:spPr bwMode="auto">
            <a:xfrm flipV="1">
              <a:off x="6974006" y="2236829"/>
              <a:ext cx="378042" cy="244784"/>
            </a:xfrm>
            <a:prstGeom prst="straightConnector1">
              <a:avLst/>
            </a:prstGeom>
            <a:noFill/>
            <a:ln w="38100" cap="flat" cmpd="sng" algn="ctr">
              <a:solidFill>
                <a:srgbClr val="0070C0"/>
              </a:solidFill>
              <a:prstDash val="solid"/>
              <a:round/>
              <a:headEnd type="none" w="med" len="med"/>
              <a:tailEnd type="triangle"/>
            </a:ln>
            <a:effectLst/>
          </p:spPr>
        </p:cxnSp>
        <p:cxnSp>
          <p:nvCxnSpPr>
            <p:cNvPr id="87" name="Straight Arrow Connector 86"/>
            <p:cNvCxnSpPr/>
            <p:nvPr/>
          </p:nvCxnSpPr>
          <p:spPr bwMode="auto">
            <a:xfrm flipV="1">
              <a:off x="6974006" y="3300852"/>
              <a:ext cx="378042" cy="244784"/>
            </a:xfrm>
            <a:prstGeom prst="straightConnector1">
              <a:avLst/>
            </a:prstGeom>
            <a:noFill/>
            <a:ln w="38100" cap="flat" cmpd="sng" algn="ctr">
              <a:solidFill>
                <a:srgbClr val="0070C0"/>
              </a:solidFill>
              <a:prstDash val="solid"/>
              <a:round/>
              <a:headEnd type="none" w="med" len="med"/>
              <a:tailEnd type="triangle"/>
            </a:ln>
            <a:effectLst/>
          </p:spPr>
        </p:cxnSp>
        <p:cxnSp>
          <p:nvCxnSpPr>
            <p:cNvPr id="88" name="Straight Arrow Connector 87"/>
            <p:cNvCxnSpPr/>
            <p:nvPr/>
          </p:nvCxnSpPr>
          <p:spPr bwMode="auto">
            <a:xfrm flipV="1">
              <a:off x="6974006" y="4271985"/>
              <a:ext cx="378042" cy="244784"/>
            </a:xfrm>
            <a:prstGeom prst="straightConnector1">
              <a:avLst/>
            </a:prstGeom>
            <a:noFill/>
            <a:ln w="38100" cap="flat" cmpd="sng" algn="ctr">
              <a:solidFill>
                <a:srgbClr val="0070C0"/>
              </a:solidFill>
              <a:prstDash val="solid"/>
              <a:round/>
              <a:headEnd type="none" w="med" len="med"/>
              <a:tailEnd type="triangle"/>
            </a:ln>
            <a:effectLst/>
          </p:spPr>
        </p:cxnSp>
        <p:cxnSp>
          <p:nvCxnSpPr>
            <p:cNvPr id="89" name="Straight Arrow Connector 88"/>
            <p:cNvCxnSpPr/>
            <p:nvPr/>
          </p:nvCxnSpPr>
          <p:spPr bwMode="auto">
            <a:xfrm>
              <a:off x="6974006" y="2867555"/>
              <a:ext cx="354842" cy="276506"/>
            </a:xfrm>
            <a:prstGeom prst="straightConnector1">
              <a:avLst/>
            </a:prstGeom>
            <a:noFill/>
            <a:ln w="38100" cap="flat" cmpd="sng" algn="ctr">
              <a:solidFill>
                <a:srgbClr val="0070C0"/>
              </a:solidFill>
              <a:prstDash val="solid"/>
              <a:round/>
              <a:headEnd type="none" w="med" len="med"/>
              <a:tailEnd type="triangle"/>
            </a:ln>
            <a:effectLst/>
          </p:spPr>
        </p:cxnSp>
        <p:cxnSp>
          <p:nvCxnSpPr>
            <p:cNvPr id="90" name="Straight Arrow Connector 89"/>
            <p:cNvCxnSpPr/>
            <p:nvPr/>
          </p:nvCxnSpPr>
          <p:spPr bwMode="auto">
            <a:xfrm>
              <a:off x="6974006" y="3837086"/>
              <a:ext cx="354842" cy="276506"/>
            </a:xfrm>
            <a:prstGeom prst="straightConnector1">
              <a:avLst/>
            </a:prstGeom>
            <a:noFill/>
            <a:ln w="38100" cap="flat" cmpd="sng" algn="ctr">
              <a:solidFill>
                <a:srgbClr val="0070C0"/>
              </a:solidFill>
              <a:prstDash val="solid"/>
              <a:round/>
              <a:headEnd type="none" w="med" len="med"/>
              <a:tailEnd type="triangle"/>
            </a:ln>
            <a:effectLst/>
          </p:spPr>
        </p:cxnSp>
        <p:cxnSp>
          <p:nvCxnSpPr>
            <p:cNvPr id="91" name="Straight Arrow Connector 90"/>
            <p:cNvCxnSpPr/>
            <p:nvPr/>
          </p:nvCxnSpPr>
          <p:spPr bwMode="auto">
            <a:xfrm>
              <a:off x="6974006" y="4837565"/>
              <a:ext cx="354842" cy="276506"/>
            </a:xfrm>
            <a:prstGeom prst="straightConnector1">
              <a:avLst/>
            </a:prstGeom>
            <a:noFill/>
            <a:ln w="38100" cap="flat" cmpd="sng" algn="ctr">
              <a:solidFill>
                <a:srgbClr val="0070C0"/>
              </a:solidFill>
              <a:prstDash val="solid"/>
              <a:round/>
              <a:headEnd type="none" w="med" len="med"/>
              <a:tailEnd type="triangle"/>
            </a:ln>
            <a:effectLst/>
          </p:spPr>
        </p:cxnSp>
        <p:cxnSp>
          <p:nvCxnSpPr>
            <p:cNvPr id="92" name="Straight Arrow Connector 91"/>
            <p:cNvCxnSpPr>
              <a:stCxn id="76" idx="6"/>
              <a:endCxn id="80" idx="2"/>
            </p:cNvCxnSpPr>
            <p:nvPr/>
          </p:nvCxnSpPr>
          <p:spPr bwMode="auto">
            <a:xfrm>
              <a:off x="7833815" y="2183642"/>
              <a:ext cx="757222" cy="798783"/>
            </a:xfrm>
            <a:prstGeom prst="straightConnector1">
              <a:avLst/>
            </a:prstGeom>
            <a:noFill/>
            <a:ln w="9525" cap="flat" cmpd="sng" algn="ctr">
              <a:solidFill>
                <a:srgbClr val="0070C0"/>
              </a:solidFill>
              <a:prstDash val="solid"/>
              <a:round/>
              <a:headEnd type="none" w="med" len="med"/>
              <a:tailEnd type="triangle"/>
            </a:ln>
            <a:effectLst/>
          </p:spPr>
        </p:cxnSp>
        <p:cxnSp>
          <p:nvCxnSpPr>
            <p:cNvPr id="93" name="Straight Arrow Connector 92"/>
            <p:cNvCxnSpPr>
              <a:stCxn id="76" idx="6"/>
              <a:endCxn id="81" idx="2"/>
            </p:cNvCxnSpPr>
            <p:nvPr/>
          </p:nvCxnSpPr>
          <p:spPr bwMode="auto">
            <a:xfrm>
              <a:off x="7833815" y="2183642"/>
              <a:ext cx="770870" cy="2286388"/>
            </a:xfrm>
            <a:prstGeom prst="straightConnector1">
              <a:avLst/>
            </a:prstGeom>
            <a:noFill/>
            <a:ln w="38100" cap="flat" cmpd="sng" algn="ctr">
              <a:solidFill>
                <a:srgbClr val="0070C0"/>
              </a:solidFill>
              <a:prstDash val="solid"/>
              <a:round/>
              <a:headEnd type="none" w="med" len="med"/>
              <a:tailEnd type="triangle"/>
            </a:ln>
            <a:effectLst/>
          </p:spPr>
        </p:cxnSp>
        <p:cxnSp>
          <p:nvCxnSpPr>
            <p:cNvPr id="94" name="Straight Arrow Connector 93"/>
            <p:cNvCxnSpPr>
              <a:stCxn id="77" idx="6"/>
              <a:endCxn id="80" idx="2"/>
            </p:cNvCxnSpPr>
            <p:nvPr/>
          </p:nvCxnSpPr>
          <p:spPr bwMode="auto">
            <a:xfrm flipV="1">
              <a:off x="7833815" y="2982425"/>
              <a:ext cx="757222" cy="190808"/>
            </a:xfrm>
            <a:prstGeom prst="straightConnector1">
              <a:avLst/>
            </a:prstGeom>
            <a:noFill/>
            <a:ln w="9525" cap="flat" cmpd="sng" algn="ctr">
              <a:solidFill>
                <a:srgbClr val="0070C0"/>
              </a:solidFill>
              <a:prstDash val="solid"/>
              <a:round/>
              <a:headEnd type="none" w="med" len="med"/>
              <a:tailEnd type="triangle"/>
            </a:ln>
            <a:effectLst/>
          </p:spPr>
        </p:cxnSp>
        <p:cxnSp>
          <p:nvCxnSpPr>
            <p:cNvPr id="95" name="Straight Arrow Connector 94"/>
            <p:cNvCxnSpPr>
              <a:stCxn id="77" idx="6"/>
              <a:endCxn id="81" idx="2"/>
            </p:cNvCxnSpPr>
            <p:nvPr/>
          </p:nvCxnSpPr>
          <p:spPr bwMode="auto">
            <a:xfrm>
              <a:off x="7833815" y="3173233"/>
              <a:ext cx="770870" cy="1296797"/>
            </a:xfrm>
            <a:prstGeom prst="straightConnector1">
              <a:avLst/>
            </a:prstGeom>
            <a:noFill/>
            <a:ln w="38100" cap="flat" cmpd="sng" algn="ctr">
              <a:solidFill>
                <a:srgbClr val="0070C0"/>
              </a:solidFill>
              <a:prstDash val="solid"/>
              <a:round/>
              <a:headEnd type="none" w="med" len="med"/>
              <a:tailEnd type="triangle"/>
            </a:ln>
            <a:effectLst/>
          </p:spPr>
        </p:cxnSp>
        <p:cxnSp>
          <p:nvCxnSpPr>
            <p:cNvPr id="96" name="Straight Arrow Connector 95"/>
            <p:cNvCxnSpPr>
              <a:stCxn id="78" idx="6"/>
              <a:endCxn id="80" idx="2"/>
            </p:cNvCxnSpPr>
            <p:nvPr/>
          </p:nvCxnSpPr>
          <p:spPr bwMode="auto">
            <a:xfrm flipV="1">
              <a:off x="7833815" y="2982425"/>
              <a:ext cx="757222" cy="1180399"/>
            </a:xfrm>
            <a:prstGeom prst="straightConnector1">
              <a:avLst/>
            </a:prstGeom>
            <a:noFill/>
            <a:ln w="38100" cap="flat" cmpd="sng" algn="ctr">
              <a:solidFill>
                <a:srgbClr val="0070C0"/>
              </a:solidFill>
              <a:prstDash val="solid"/>
              <a:round/>
              <a:headEnd type="none" w="med" len="med"/>
              <a:tailEnd type="triangle"/>
            </a:ln>
            <a:effectLst/>
          </p:spPr>
        </p:cxnSp>
        <p:cxnSp>
          <p:nvCxnSpPr>
            <p:cNvPr id="97" name="Straight Arrow Connector 96"/>
            <p:cNvCxnSpPr>
              <a:stCxn id="78" idx="6"/>
              <a:endCxn id="81" idx="2"/>
            </p:cNvCxnSpPr>
            <p:nvPr/>
          </p:nvCxnSpPr>
          <p:spPr bwMode="auto">
            <a:xfrm>
              <a:off x="7833815" y="4162824"/>
              <a:ext cx="770870" cy="307206"/>
            </a:xfrm>
            <a:prstGeom prst="straightConnector1">
              <a:avLst/>
            </a:prstGeom>
            <a:noFill/>
            <a:ln w="38100" cap="flat" cmpd="sng" algn="ctr">
              <a:solidFill>
                <a:srgbClr val="0070C0"/>
              </a:solidFill>
              <a:prstDash val="solid"/>
              <a:round/>
              <a:headEnd type="none" w="med" len="med"/>
              <a:tailEnd type="triangle"/>
            </a:ln>
            <a:effectLst/>
          </p:spPr>
        </p:cxnSp>
        <p:cxnSp>
          <p:nvCxnSpPr>
            <p:cNvPr id="98" name="Straight Arrow Connector 97"/>
            <p:cNvCxnSpPr>
              <a:stCxn id="79" idx="6"/>
              <a:endCxn id="80" idx="2"/>
            </p:cNvCxnSpPr>
            <p:nvPr/>
          </p:nvCxnSpPr>
          <p:spPr bwMode="auto">
            <a:xfrm flipV="1">
              <a:off x="7833815" y="2982425"/>
              <a:ext cx="757222" cy="2169991"/>
            </a:xfrm>
            <a:prstGeom prst="straightConnector1">
              <a:avLst/>
            </a:prstGeom>
            <a:noFill/>
            <a:ln w="9525" cap="flat" cmpd="sng" algn="ctr">
              <a:solidFill>
                <a:srgbClr val="0070C0"/>
              </a:solidFill>
              <a:prstDash val="solid"/>
              <a:round/>
              <a:headEnd type="none" w="med" len="med"/>
              <a:tailEnd type="triangle"/>
            </a:ln>
            <a:effectLst/>
          </p:spPr>
        </p:cxnSp>
        <p:cxnSp>
          <p:nvCxnSpPr>
            <p:cNvPr id="99" name="Straight Arrow Connector 98"/>
            <p:cNvCxnSpPr>
              <a:stCxn id="79" idx="6"/>
              <a:endCxn id="81" idx="2"/>
            </p:cNvCxnSpPr>
            <p:nvPr/>
          </p:nvCxnSpPr>
          <p:spPr bwMode="auto">
            <a:xfrm flipV="1">
              <a:off x="7833815" y="4470030"/>
              <a:ext cx="770870" cy="682386"/>
            </a:xfrm>
            <a:prstGeom prst="straightConnector1">
              <a:avLst/>
            </a:prstGeom>
            <a:noFill/>
            <a:ln w="38100" cap="flat" cmpd="sng" algn="ctr">
              <a:solidFill>
                <a:srgbClr val="0070C0"/>
              </a:solidFill>
              <a:prstDash val="solid"/>
              <a:round/>
              <a:headEnd type="none" w="med" len="med"/>
              <a:tailEnd type="triangle"/>
            </a:ln>
            <a:effectLst/>
          </p:spPr>
        </p:cxnSp>
      </p:grpSp>
      <p:grpSp>
        <p:nvGrpSpPr>
          <p:cNvPr id="100" name="Group 99"/>
          <p:cNvGrpSpPr/>
          <p:nvPr/>
        </p:nvGrpSpPr>
        <p:grpSpPr>
          <a:xfrm>
            <a:off x="6960358" y="1935037"/>
            <a:ext cx="2256901" cy="3460093"/>
            <a:chOff x="6960358" y="1937982"/>
            <a:chExt cx="2256901" cy="3460093"/>
          </a:xfrm>
        </p:grpSpPr>
        <p:sp>
          <p:nvSpPr>
            <p:cNvPr id="101" name="Oval 100"/>
            <p:cNvSpPr/>
            <p:nvPr/>
          </p:nvSpPr>
          <p:spPr bwMode="auto">
            <a:xfrm>
              <a:off x="7342496" y="1937982"/>
              <a:ext cx="491319" cy="491319"/>
            </a:xfrm>
            <a:prstGeom prst="ellipse">
              <a:avLst/>
            </a:prstGeom>
            <a:noFill/>
            <a:ln w="38100"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a typeface="ヒラギノ角ゴ Pro W3" pitchFamily="1" charset="-128"/>
              </a:endParaRPr>
            </a:p>
          </p:txBody>
        </p:sp>
        <p:sp>
          <p:nvSpPr>
            <p:cNvPr id="102" name="Oval 101"/>
            <p:cNvSpPr/>
            <p:nvPr/>
          </p:nvSpPr>
          <p:spPr bwMode="auto">
            <a:xfrm>
              <a:off x="7342496" y="2927573"/>
              <a:ext cx="491319" cy="491319"/>
            </a:xfrm>
            <a:prstGeom prst="ellipse">
              <a:avLst/>
            </a:prstGeom>
            <a:noFill/>
            <a:ln w="38100"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a typeface="ヒラギノ角ゴ Pro W3" pitchFamily="1" charset="-128"/>
              </a:endParaRPr>
            </a:p>
          </p:txBody>
        </p:sp>
        <p:sp>
          <p:nvSpPr>
            <p:cNvPr id="103" name="Oval 102"/>
            <p:cNvSpPr/>
            <p:nvPr/>
          </p:nvSpPr>
          <p:spPr bwMode="auto">
            <a:xfrm>
              <a:off x="7342496" y="3917164"/>
              <a:ext cx="491319" cy="491319"/>
            </a:xfrm>
            <a:prstGeom prst="ellipse">
              <a:avLst/>
            </a:prstGeom>
            <a:noFill/>
            <a:ln w="38100"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a typeface="ヒラギノ角ゴ Pro W3" pitchFamily="1" charset="-128"/>
              </a:endParaRPr>
            </a:p>
          </p:txBody>
        </p:sp>
        <p:sp>
          <p:nvSpPr>
            <p:cNvPr id="104" name="Oval 103"/>
            <p:cNvSpPr/>
            <p:nvPr/>
          </p:nvSpPr>
          <p:spPr bwMode="auto">
            <a:xfrm>
              <a:off x="7342496" y="4906756"/>
              <a:ext cx="491319" cy="491319"/>
            </a:xfrm>
            <a:prstGeom prst="ellipse">
              <a:avLst/>
            </a:prstGeom>
            <a:noFill/>
            <a:ln w="38100"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a typeface="ヒラギノ角ゴ Pro W3" pitchFamily="1" charset="-128"/>
              </a:endParaRPr>
            </a:p>
          </p:txBody>
        </p:sp>
        <p:sp>
          <p:nvSpPr>
            <p:cNvPr id="105" name="Oval 104"/>
            <p:cNvSpPr/>
            <p:nvPr/>
          </p:nvSpPr>
          <p:spPr bwMode="auto">
            <a:xfrm>
              <a:off x="8591037" y="2736765"/>
              <a:ext cx="491319" cy="491319"/>
            </a:xfrm>
            <a:prstGeom prst="ellipse">
              <a:avLst/>
            </a:prstGeom>
            <a:noFill/>
            <a:ln w="38100"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a typeface="ヒラギノ角ゴ Pro W3" pitchFamily="1" charset="-128"/>
              </a:endParaRPr>
            </a:p>
          </p:txBody>
        </p:sp>
        <p:sp>
          <p:nvSpPr>
            <p:cNvPr id="106" name="Oval 105"/>
            <p:cNvSpPr/>
            <p:nvPr/>
          </p:nvSpPr>
          <p:spPr bwMode="auto">
            <a:xfrm>
              <a:off x="8604685" y="4224370"/>
              <a:ext cx="491319" cy="491319"/>
            </a:xfrm>
            <a:prstGeom prst="ellipse">
              <a:avLst/>
            </a:prstGeom>
            <a:noFill/>
            <a:ln w="38100"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a typeface="ヒラギノ角ゴ Pro W3" pitchFamily="1" charset="-128"/>
              </a:endParaRPr>
            </a:p>
          </p:txBody>
        </p:sp>
        <p:sp>
          <p:nvSpPr>
            <p:cNvPr id="107" name="TextBox 106"/>
            <p:cNvSpPr txBox="1"/>
            <p:nvPr/>
          </p:nvSpPr>
          <p:spPr>
            <a:xfrm>
              <a:off x="8434672" y="2261138"/>
              <a:ext cx="782587" cy="461665"/>
            </a:xfrm>
            <a:prstGeom prst="rect">
              <a:avLst/>
            </a:prstGeom>
            <a:noFill/>
            <a:ln w="38100">
              <a:noFill/>
            </a:ln>
          </p:spPr>
          <p:txBody>
            <a:bodyPr wrap="none" rtlCol="0">
              <a:spAutoFit/>
            </a:bodyPr>
            <a:lstStyle/>
            <a:p>
              <a:pPr algn="ctr"/>
              <a:r>
                <a:rPr lang="en-US" sz="2400" b="1"/>
                <a:t>Dog</a:t>
              </a:r>
            </a:p>
          </p:txBody>
        </p:sp>
        <p:sp>
          <p:nvSpPr>
            <p:cNvPr id="108" name="TextBox 107"/>
            <p:cNvSpPr txBox="1"/>
            <p:nvPr/>
          </p:nvSpPr>
          <p:spPr>
            <a:xfrm>
              <a:off x="8493592" y="3730118"/>
              <a:ext cx="681598" cy="461665"/>
            </a:xfrm>
            <a:prstGeom prst="rect">
              <a:avLst/>
            </a:prstGeom>
            <a:noFill/>
            <a:ln w="38100">
              <a:noFill/>
            </a:ln>
          </p:spPr>
          <p:txBody>
            <a:bodyPr wrap="none" rtlCol="0">
              <a:spAutoFit/>
            </a:bodyPr>
            <a:lstStyle/>
            <a:p>
              <a:pPr algn="ctr"/>
              <a:r>
                <a:rPr lang="en-US" sz="2400" b="1"/>
                <a:t>Cat</a:t>
              </a:r>
            </a:p>
          </p:txBody>
        </p:sp>
        <p:cxnSp>
          <p:nvCxnSpPr>
            <p:cNvPr id="109" name="Straight Arrow Connector 108"/>
            <p:cNvCxnSpPr>
              <a:endCxn id="103" idx="2"/>
            </p:cNvCxnSpPr>
            <p:nvPr/>
          </p:nvCxnSpPr>
          <p:spPr bwMode="auto">
            <a:xfrm>
              <a:off x="6960358" y="2183641"/>
              <a:ext cx="382138" cy="1"/>
            </a:xfrm>
            <a:prstGeom prst="straightConnector1">
              <a:avLst/>
            </a:prstGeom>
            <a:noFill/>
            <a:ln w="38100" cap="flat" cmpd="sng" algn="ctr">
              <a:solidFill>
                <a:srgbClr val="0070C0"/>
              </a:solidFill>
              <a:prstDash val="solid"/>
              <a:round/>
              <a:headEnd type="none" w="med" len="med"/>
              <a:tailEnd type="triangle"/>
            </a:ln>
            <a:effectLst/>
          </p:spPr>
        </p:cxnSp>
        <p:cxnSp>
          <p:nvCxnSpPr>
            <p:cNvPr id="110" name="Straight Arrow Connector 109"/>
            <p:cNvCxnSpPr/>
            <p:nvPr/>
          </p:nvCxnSpPr>
          <p:spPr bwMode="auto">
            <a:xfrm>
              <a:off x="6961495" y="3224281"/>
              <a:ext cx="382138" cy="1"/>
            </a:xfrm>
            <a:prstGeom prst="straightConnector1">
              <a:avLst/>
            </a:prstGeom>
            <a:noFill/>
            <a:ln w="38100" cap="flat" cmpd="sng" algn="ctr">
              <a:solidFill>
                <a:srgbClr val="0070C0"/>
              </a:solidFill>
              <a:prstDash val="solid"/>
              <a:round/>
              <a:headEnd type="none" w="med" len="med"/>
              <a:tailEnd type="triangle"/>
            </a:ln>
            <a:effectLst/>
          </p:spPr>
        </p:cxnSp>
        <p:cxnSp>
          <p:nvCxnSpPr>
            <p:cNvPr id="111" name="Straight Arrow Connector 110"/>
            <p:cNvCxnSpPr/>
            <p:nvPr/>
          </p:nvCxnSpPr>
          <p:spPr bwMode="auto">
            <a:xfrm>
              <a:off x="6960358" y="4191911"/>
              <a:ext cx="382138" cy="1"/>
            </a:xfrm>
            <a:prstGeom prst="straightConnector1">
              <a:avLst/>
            </a:prstGeom>
            <a:noFill/>
            <a:ln w="38100" cap="flat" cmpd="sng" algn="ctr">
              <a:solidFill>
                <a:srgbClr val="0070C0"/>
              </a:solidFill>
              <a:prstDash val="solid"/>
              <a:round/>
              <a:headEnd type="none" w="med" len="med"/>
              <a:tailEnd type="triangle"/>
            </a:ln>
            <a:effectLst/>
          </p:spPr>
        </p:cxnSp>
        <p:cxnSp>
          <p:nvCxnSpPr>
            <p:cNvPr id="112" name="Straight Arrow Connector 111"/>
            <p:cNvCxnSpPr/>
            <p:nvPr/>
          </p:nvCxnSpPr>
          <p:spPr bwMode="auto">
            <a:xfrm>
              <a:off x="6960358" y="5181502"/>
              <a:ext cx="382138" cy="1"/>
            </a:xfrm>
            <a:prstGeom prst="straightConnector1">
              <a:avLst/>
            </a:prstGeom>
            <a:noFill/>
            <a:ln w="38100" cap="flat" cmpd="sng" algn="ctr">
              <a:solidFill>
                <a:srgbClr val="0070C0"/>
              </a:solidFill>
              <a:prstDash val="solid"/>
              <a:round/>
              <a:headEnd type="none" w="med" len="med"/>
              <a:tailEnd type="triangle"/>
            </a:ln>
            <a:effectLst/>
          </p:spPr>
        </p:cxnSp>
        <p:cxnSp>
          <p:nvCxnSpPr>
            <p:cNvPr id="113" name="Straight Arrow Connector 112"/>
            <p:cNvCxnSpPr/>
            <p:nvPr/>
          </p:nvCxnSpPr>
          <p:spPr bwMode="auto">
            <a:xfrm flipV="1">
              <a:off x="6974006" y="2236829"/>
              <a:ext cx="378042" cy="244784"/>
            </a:xfrm>
            <a:prstGeom prst="straightConnector1">
              <a:avLst/>
            </a:prstGeom>
            <a:noFill/>
            <a:ln w="38100" cap="flat" cmpd="sng" algn="ctr">
              <a:solidFill>
                <a:srgbClr val="0070C0"/>
              </a:solidFill>
              <a:prstDash val="solid"/>
              <a:round/>
              <a:headEnd type="none" w="med" len="med"/>
              <a:tailEnd type="triangle"/>
            </a:ln>
            <a:effectLst/>
          </p:spPr>
        </p:cxnSp>
        <p:cxnSp>
          <p:nvCxnSpPr>
            <p:cNvPr id="114" name="Straight Arrow Connector 113"/>
            <p:cNvCxnSpPr/>
            <p:nvPr/>
          </p:nvCxnSpPr>
          <p:spPr bwMode="auto">
            <a:xfrm flipV="1">
              <a:off x="6974006" y="3300852"/>
              <a:ext cx="378042" cy="244784"/>
            </a:xfrm>
            <a:prstGeom prst="straightConnector1">
              <a:avLst/>
            </a:prstGeom>
            <a:noFill/>
            <a:ln w="38100" cap="flat" cmpd="sng" algn="ctr">
              <a:solidFill>
                <a:srgbClr val="0070C0"/>
              </a:solidFill>
              <a:prstDash val="solid"/>
              <a:round/>
              <a:headEnd type="none" w="med" len="med"/>
              <a:tailEnd type="triangle"/>
            </a:ln>
            <a:effectLst/>
          </p:spPr>
        </p:cxnSp>
        <p:cxnSp>
          <p:nvCxnSpPr>
            <p:cNvPr id="115" name="Straight Arrow Connector 114"/>
            <p:cNvCxnSpPr/>
            <p:nvPr/>
          </p:nvCxnSpPr>
          <p:spPr bwMode="auto">
            <a:xfrm flipV="1">
              <a:off x="6974006" y="4271985"/>
              <a:ext cx="378042" cy="244784"/>
            </a:xfrm>
            <a:prstGeom prst="straightConnector1">
              <a:avLst/>
            </a:prstGeom>
            <a:noFill/>
            <a:ln w="38100" cap="flat" cmpd="sng" algn="ctr">
              <a:solidFill>
                <a:srgbClr val="0070C0"/>
              </a:solidFill>
              <a:prstDash val="solid"/>
              <a:round/>
              <a:headEnd type="none" w="med" len="med"/>
              <a:tailEnd type="triangle"/>
            </a:ln>
            <a:effectLst/>
          </p:spPr>
        </p:cxnSp>
        <p:cxnSp>
          <p:nvCxnSpPr>
            <p:cNvPr id="116" name="Straight Arrow Connector 115"/>
            <p:cNvCxnSpPr/>
            <p:nvPr/>
          </p:nvCxnSpPr>
          <p:spPr bwMode="auto">
            <a:xfrm>
              <a:off x="6974006" y="2867555"/>
              <a:ext cx="354842" cy="276506"/>
            </a:xfrm>
            <a:prstGeom prst="straightConnector1">
              <a:avLst/>
            </a:prstGeom>
            <a:noFill/>
            <a:ln w="38100" cap="flat" cmpd="sng" algn="ctr">
              <a:solidFill>
                <a:srgbClr val="0070C0"/>
              </a:solidFill>
              <a:prstDash val="solid"/>
              <a:round/>
              <a:headEnd type="none" w="med" len="med"/>
              <a:tailEnd type="triangle"/>
            </a:ln>
            <a:effectLst/>
          </p:spPr>
        </p:cxnSp>
        <p:cxnSp>
          <p:nvCxnSpPr>
            <p:cNvPr id="117" name="Straight Arrow Connector 116"/>
            <p:cNvCxnSpPr/>
            <p:nvPr/>
          </p:nvCxnSpPr>
          <p:spPr bwMode="auto">
            <a:xfrm>
              <a:off x="6974006" y="3837086"/>
              <a:ext cx="354842" cy="276506"/>
            </a:xfrm>
            <a:prstGeom prst="straightConnector1">
              <a:avLst/>
            </a:prstGeom>
            <a:noFill/>
            <a:ln w="38100" cap="flat" cmpd="sng" algn="ctr">
              <a:solidFill>
                <a:srgbClr val="0070C0"/>
              </a:solidFill>
              <a:prstDash val="solid"/>
              <a:round/>
              <a:headEnd type="none" w="med" len="med"/>
              <a:tailEnd type="triangle"/>
            </a:ln>
            <a:effectLst/>
          </p:spPr>
        </p:cxnSp>
        <p:cxnSp>
          <p:nvCxnSpPr>
            <p:cNvPr id="118" name="Straight Arrow Connector 117"/>
            <p:cNvCxnSpPr/>
            <p:nvPr/>
          </p:nvCxnSpPr>
          <p:spPr bwMode="auto">
            <a:xfrm>
              <a:off x="6974006" y="4837565"/>
              <a:ext cx="354842" cy="276506"/>
            </a:xfrm>
            <a:prstGeom prst="straightConnector1">
              <a:avLst/>
            </a:prstGeom>
            <a:noFill/>
            <a:ln w="38100" cap="flat" cmpd="sng" algn="ctr">
              <a:solidFill>
                <a:srgbClr val="0070C0"/>
              </a:solidFill>
              <a:prstDash val="solid"/>
              <a:round/>
              <a:headEnd type="none" w="med" len="med"/>
              <a:tailEnd type="triangle"/>
            </a:ln>
            <a:effectLst/>
          </p:spPr>
        </p:cxnSp>
        <p:cxnSp>
          <p:nvCxnSpPr>
            <p:cNvPr id="119" name="Straight Arrow Connector 118"/>
            <p:cNvCxnSpPr>
              <a:stCxn id="103" idx="6"/>
              <a:endCxn id="107" idx="2"/>
            </p:cNvCxnSpPr>
            <p:nvPr/>
          </p:nvCxnSpPr>
          <p:spPr bwMode="auto">
            <a:xfrm>
              <a:off x="7833815" y="2183642"/>
              <a:ext cx="757222" cy="798783"/>
            </a:xfrm>
            <a:prstGeom prst="straightConnector1">
              <a:avLst/>
            </a:prstGeom>
            <a:noFill/>
            <a:ln w="9525" cap="flat" cmpd="sng" algn="ctr">
              <a:solidFill>
                <a:srgbClr val="0070C0"/>
              </a:solidFill>
              <a:prstDash val="solid"/>
              <a:round/>
              <a:headEnd type="none" w="med" len="med"/>
              <a:tailEnd type="triangle"/>
            </a:ln>
            <a:effectLst/>
          </p:spPr>
        </p:cxnSp>
        <p:cxnSp>
          <p:nvCxnSpPr>
            <p:cNvPr id="120" name="Straight Arrow Connector 119"/>
            <p:cNvCxnSpPr>
              <a:stCxn id="103" idx="6"/>
              <a:endCxn id="108" idx="2"/>
            </p:cNvCxnSpPr>
            <p:nvPr/>
          </p:nvCxnSpPr>
          <p:spPr bwMode="auto">
            <a:xfrm>
              <a:off x="7833815" y="2183642"/>
              <a:ext cx="770870" cy="2286388"/>
            </a:xfrm>
            <a:prstGeom prst="straightConnector1">
              <a:avLst/>
            </a:prstGeom>
            <a:noFill/>
            <a:ln w="38100" cap="flat" cmpd="sng" algn="ctr">
              <a:solidFill>
                <a:srgbClr val="0070C0"/>
              </a:solidFill>
              <a:prstDash val="solid"/>
              <a:round/>
              <a:headEnd type="none" w="med" len="med"/>
              <a:tailEnd type="triangle"/>
            </a:ln>
            <a:effectLst/>
          </p:spPr>
        </p:cxnSp>
        <p:cxnSp>
          <p:nvCxnSpPr>
            <p:cNvPr id="121" name="Straight Arrow Connector 120"/>
            <p:cNvCxnSpPr>
              <a:stCxn id="104" idx="6"/>
              <a:endCxn id="107" idx="2"/>
            </p:cNvCxnSpPr>
            <p:nvPr/>
          </p:nvCxnSpPr>
          <p:spPr bwMode="auto">
            <a:xfrm flipV="1">
              <a:off x="7833815" y="2982425"/>
              <a:ext cx="757222" cy="190808"/>
            </a:xfrm>
            <a:prstGeom prst="straightConnector1">
              <a:avLst/>
            </a:prstGeom>
            <a:noFill/>
            <a:ln w="9525" cap="flat" cmpd="sng" algn="ctr">
              <a:solidFill>
                <a:srgbClr val="0070C0"/>
              </a:solidFill>
              <a:prstDash val="solid"/>
              <a:round/>
              <a:headEnd type="none" w="med" len="med"/>
              <a:tailEnd type="triangle"/>
            </a:ln>
            <a:effectLst/>
          </p:spPr>
        </p:cxnSp>
        <p:cxnSp>
          <p:nvCxnSpPr>
            <p:cNvPr id="122" name="Straight Arrow Connector 121"/>
            <p:cNvCxnSpPr>
              <a:stCxn id="104" idx="6"/>
              <a:endCxn id="108" idx="2"/>
            </p:cNvCxnSpPr>
            <p:nvPr/>
          </p:nvCxnSpPr>
          <p:spPr bwMode="auto">
            <a:xfrm>
              <a:off x="7833815" y="3173233"/>
              <a:ext cx="770870" cy="1296797"/>
            </a:xfrm>
            <a:prstGeom prst="straightConnector1">
              <a:avLst/>
            </a:prstGeom>
            <a:noFill/>
            <a:ln w="76200" cap="flat" cmpd="sng" algn="ctr">
              <a:solidFill>
                <a:srgbClr val="0070C0"/>
              </a:solidFill>
              <a:prstDash val="solid"/>
              <a:round/>
              <a:headEnd type="none" w="med" len="med"/>
              <a:tailEnd type="triangle"/>
            </a:ln>
            <a:effectLst/>
          </p:spPr>
        </p:cxnSp>
        <p:cxnSp>
          <p:nvCxnSpPr>
            <p:cNvPr id="123" name="Straight Arrow Connector 122"/>
            <p:cNvCxnSpPr>
              <a:stCxn id="105" idx="6"/>
              <a:endCxn id="107" idx="2"/>
            </p:cNvCxnSpPr>
            <p:nvPr/>
          </p:nvCxnSpPr>
          <p:spPr bwMode="auto">
            <a:xfrm flipV="1">
              <a:off x="7833815" y="2982425"/>
              <a:ext cx="757222" cy="1180399"/>
            </a:xfrm>
            <a:prstGeom prst="straightConnector1">
              <a:avLst/>
            </a:prstGeom>
            <a:noFill/>
            <a:ln w="38100" cap="flat" cmpd="sng" algn="ctr">
              <a:solidFill>
                <a:srgbClr val="0070C0"/>
              </a:solidFill>
              <a:prstDash val="solid"/>
              <a:round/>
              <a:headEnd type="none" w="med" len="med"/>
              <a:tailEnd type="triangle"/>
            </a:ln>
            <a:effectLst/>
          </p:spPr>
        </p:cxnSp>
        <p:cxnSp>
          <p:nvCxnSpPr>
            <p:cNvPr id="124" name="Straight Arrow Connector 123"/>
            <p:cNvCxnSpPr>
              <a:stCxn id="105" idx="6"/>
              <a:endCxn id="108" idx="2"/>
            </p:cNvCxnSpPr>
            <p:nvPr/>
          </p:nvCxnSpPr>
          <p:spPr bwMode="auto">
            <a:xfrm>
              <a:off x="7833815" y="4162824"/>
              <a:ext cx="770870" cy="307206"/>
            </a:xfrm>
            <a:prstGeom prst="straightConnector1">
              <a:avLst/>
            </a:prstGeom>
            <a:noFill/>
            <a:ln w="76200" cap="flat" cmpd="sng" algn="ctr">
              <a:solidFill>
                <a:srgbClr val="0070C0"/>
              </a:solidFill>
              <a:prstDash val="solid"/>
              <a:round/>
              <a:headEnd type="none" w="med" len="med"/>
              <a:tailEnd type="triangle"/>
            </a:ln>
            <a:effectLst/>
          </p:spPr>
        </p:cxnSp>
        <p:cxnSp>
          <p:nvCxnSpPr>
            <p:cNvPr id="125" name="Straight Arrow Connector 124"/>
            <p:cNvCxnSpPr>
              <a:stCxn id="106" idx="6"/>
              <a:endCxn id="107" idx="2"/>
            </p:cNvCxnSpPr>
            <p:nvPr/>
          </p:nvCxnSpPr>
          <p:spPr bwMode="auto">
            <a:xfrm flipV="1">
              <a:off x="7833815" y="2982425"/>
              <a:ext cx="757222" cy="2169991"/>
            </a:xfrm>
            <a:prstGeom prst="straightConnector1">
              <a:avLst/>
            </a:prstGeom>
            <a:noFill/>
            <a:ln w="9525" cap="flat" cmpd="sng" algn="ctr">
              <a:solidFill>
                <a:srgbClr val="0070C0"/>
              </a:solidFill>
              <a:prstDash val="solid"/>
              <a:round/>
              <a:headEnd type="none" w="med" len="med"/>
              <a:tailEnd type="triangle"/>
            </a:ln>
            <a:effectLst/>
          </p:spPr>
        </p:cxnSp>
        <p:cxnSp>
          <p:nvCxnSpPr>
            <p:cNvPr id="126" name="Straight Arrow Connector 125"/>
            <p:cNvCxnSpPr>
              <a:stCxn id="106" idx="6"/>
              <a:endCxn id="108" idx="2"/>
            </p:cNvCxnSpPr>
            <p:nvPr/>
          </p:nvCxnSpPr>
          <p:spPr bwMode="auto">
            <a:xfrm flipV="1">
              <a:off x="7833815" y="4470030"/>
              <a:ext cx="770870" cy="682386"/>
            </a:xfrm>
            <a:prstGeom prst="straightConnector1">
              <a:avLst/>
            </a:prstGeom>
            <a:noFill/>
            <a:ln w="76200" cap="flat" cmpd="sng" algn="ctr">
              <a:solidFill>
                <a:srgbClr val="0070C0"/>
              </a:solidFill>
              <a:prstDash val="solid"/>
              <a:round/>
              <a:headEnd type="none" w="med" len="med"/>
              <a:tailEnd type="triangle"/>
            </a:ln>
            <a:effectLst/>
          </p:spPr>
        </p:cxnSp>
      </p:grpSp>
      <p:sp>
        <p:nvSpPr>
          <p:cNvPr id="127" name="Chevron 126"/>
          <p:cNvSpPr/>
          <p:nvPr/>
        </p:nvSpPr>
        <p:spPr bwMode="auto">
          <a:xfrm>
            <a:off x="210193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a:ln>
                  <a:noFill/>
                </a:ln>
                <a:solidFill>
                  <a:schemeClr val="bg1"/>
                </a:solidFill>
                <a:effectLst/>
                <a:latin typeface="Arial" charset="0"/>
                <a:ea typeface="ヒラギノ角ゴ Pro W3" pitchFamily="1" charset="-128"/>
              </a:rPr>
              <a:t>Intro</a:t>
            </a:r>
          </a:p>
        </p:txBody>
      </p:sp>
      <p:sp>
        <p:nvSpPr>
          <p:cNvPr id="128" name="Chevron 127"/>
          <p:cNvSpPr/>
          <p:nvPr/>
        </p:nvSpPr>
        <p:spPr bwMode="auto">
          <a:xfrm>
            <a:off x="3764480" y="6533798"/>
            <a:ext cx="1777340" cy="324202"/>
          </a:xfrm>
          <a:prstGeom prst="chevron">
            <a:avLst/>
          </a:prstGeom>
          <a:solidFill>
            <a:schemeClr val="accent1">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CNN Details</a:t>
            </a:r>
          </a:p>
        </p:txBody>
      </p:sp>
      <p:sp>
        <p:nvSpPr>
          <p:cNvPr id="129" name="Chevron 128"/>
          <p:cNvSpPr/>
          <p:nvPr/>
        </p:nvSpPr>
        <p:spPr bwMode="auto">
          <a:xfrm>
            <a:off x="542702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Applications</a:t>
            </a:r>
          </a:p>
        </p:txBody>
      </p:sp>
      <p:sp>
        <p:nvSpPr>
          <p:cNvPr id="130" name="Chevron 129"/>
          <p:cNvSpPr/>
          <p:nvPr/>
        </p:nvSpPr>
        <p:spPr bwMode="auto">
          <a:xfrm>
            <a:off x="708957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Training</a:t>
            </a:r>
          </a:p>
        </p:txBody>
      </p:sp>
      <p:sp>
        <p:nvSpPr>
          <p:cNvPr id="131" name="Chevron 130"/>
          <p:cNvSpPr/>
          <p:nvPr/>
        </p:nvSpPr>
        <p:spPr bwMode="auto">
          <a:xfrm>
            <a:off x="875211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Caution</a:t>
            </a:r>
          </a:p>
        </p:txBody>
      </p:sp>
      <p:sp>
        <p:nvSpPr>
          <p:cNvPr id="132" name="Chevron 131"/>
          <p:cNvSpPr/>
          <p:nvPr/>
        </p:nvSpPr>
        <p:spPr bwMode="auto">
          <a:xfrm>
            <a:off x="1041466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Wrap</a:t>
            </a:r>
            <a:r>
              <a:rPr kumimoji="0" lang="en-US" sz="1800" b="0" i="0" u="none" strike="noStrike" cap="none" normalizeH="0" dirty="0">
                <a:ln>
                  <a:noFill/>
                </a:ln>
                <a:solidFill>
                  <a:schemeClr val="bg1"/>
                </a:solidFill>
                <a:effectLst/>
                <a:latin typeface="Arial" charset="0"/>
                <a:ea typeface="ヒラギノ角ゴ Pro W3" pitchFamily="1" charset="-128"/>
              </a:rPr>
              <a:t> Up</a:t>
            </a:r>
            <a:endParaRPr kumimoji="0" lang="en-US" sz="1800" b="0" i="0" u="none" strike="noStrike" cap="none" normalizeH="0" baseline="0" dirty="0">
              <a:ln>
                <a:noFill/>
              </a:ln>
              <a:solidFill>
                <a:schemeClr val="bg1"/>
              </a:solidFill>
              <a:effectLst/>
              <a:latin typeface="Arial" charset="0"/>
              <a:ea typeface="ヒラギノ角ゴ Pro W3" pitchFamily="1" charset="-128"/>
            </a:endParaRPr>
          </a:p>
        </p:txBody>
      </p:sp>
    </p:spTree>
    <p:extLst>
      <p:ext uri="{BB962C8B-B14F-4D97-AF65-F5344CB8AC3E}">
        <p14:creationId xmlns:p14="http://schemas.microsoft.com/office/powerpoint/2010/main" val="123154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par>
                                <p:cTn id="27" presetID="1" presetClass="exit" presetSubtype="0" fill="hold" nodeType="withEffect">
                                  <p:stCondLst>
                                    <p:cond delay="0"/>
                                  </p:stCondLst>
                                  <p:childTnLst>
                                    <p:set>
                                      <p:cBhvr>
                                        <p:cTn id="28" dur="1" fill="hold">
                                          <p:stCondLst>
                                            <p:cond delay="0"/>
                                          </p:stCondLst>
                                        </p:cTn>
                                        <p:tgtEl>
                                          <p:spTgt spid="72"/>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nodeType="clickEffect">
                                  <p:stCondLst>
                                    <p:cond delay="0"/>
                                  </p:stCondLst>
                                  <p:childTnLst>
                                    <p:set>
                                      <p:cBhvr>
                                        <p:cTn id="32" dur="1" fill="hold">
                                          <p:stCondLst>
                                            <p:cond delay="0"/>
                                          </p:stCondLst>
                                        </p:cTn>
                                        <p:tgtEl>
                                          <p:spTgt spid="65"/>
                                        </p:tgtEl>
                                        <p:attrNameLst>
                                          <p:attrName>style.visibility</p:attrName>
                                        </p:attrNameLst>
                                      </p:cBhvr>
                                      <p:to>
                                        <p:strVal val="hidden"/>
                                      </p:to>
                                    </p:set>
                                  </p:childTnLst>
                                </p:cTn>
                              </p:par>
                              <p:par>
                                <p:cTn id="33" presetID="1" presetClass="entr" presetSubtype="0" fill="hold" nodeType="withEffect">
                                  <p:stCondLst>
                                    <p:cond delay="0"/>
                                  </p:stCondLst>
                                  <p:childTnLst>
                                    <p:set>
                                      <p:cBhvr>
                                        <p:cTn id="34" dur="1" fill="hold">
                                          <p:stCondLst>
                                            <p:cond delay="0"/>
                                          </p:stCondLst>
                                        </p:cTn>
                                        <p:tgtEl>
                                          <p:spTgt spid="7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nodeType="clickEffect">
                                  <p:stCondLst>
                                    <p:cond delay="0"/>
                                  </p:stCondLst>
                                  <p:childTnLst>
                                    <p:set>
                                      <p:cBhvr>
                                        <p:cTn id="38" dur="1" fill="hold">
                                          <p:stCondLst>
                                            <p:cond delay="0"/>
                                          </p:stCondLst>
                                        </p:cTn>
                                        <p:tgtEl>
                                          <p:spTgt spid="73"/>
                                        </p:tgtEl>
                                        <p:attrNameLst>
                                          <p:attrName>style.visibility</p:attrName>
                                        </p:attrNameLst>
                                      </p:cBhvr>
                                      <p:to>
                                        <p:strVal val="hidden"/>
                                      </p:to>
                                    </p:set>
                                  </p:childTnLst>
                                </p:cTn>
                              </p:par>
                              <p:par>
                                <p:cTn id="39" presetID="1" presetClass="entr" presetSubtype="0" fill="hold" nodeType="withEffect">
                                  <p:stCondLst>
                                    <p:cond delay="0"/>
                                  </p:stCondLst>
                                  <p:childTnLst>
                                    <p:set>
                                      <p:cBhvr>
                                        <p:cTn id="40" dur="1" fill="hold">
                                          <p:stCondLst>
                                            <p:cond delay="0"/>
                                          </p:stCondLst>
                                        </p:cTn>
                                        <p:tgtEl>
                                          <p:spTgt spid="100"/>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9"/>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Is that it?</a:t>
            </a:r>
          </a:p>
        </p:txBody>
      </p:sp>
      <p:sp>
        <p:nvSpPr>
          <p:cNvPr id="4" name="Slide Number Placeholder 3"/>
          <p:cNvSpPr>
            <a:spLocks noGrp="1"/>
          </p:cNvSpPr>
          <p:nvPr>
            <p:ph type="sldNum" sz="quarter" idx="10"/>
          </p:nvPr>
        </p:nvSpPr>
        <p:spPr/>
        <p:txBody>
          <a:bodyPr/>
          <a:lstStyle/>
          <a:p>
            <a:fld id="{D4325D4D-289E-48C1-B277-2BEB492A7D19}" type="slidenum">
              <a:rPr lang="en-US" smtClean="0">
                <a:solidFill>
                  <a:srgbClr val="FFFFFF"/>
                </a:solidFill>
              </a:rPr>
              <a:pPr/>
              <a:t>17</a:t>
            </a:fld>
            <a:endParaRPr lang="en-US" dirty="0">
              <a:solidFill>
                <a:srgbClr val="FFFFFF"/>
              </a:solidFill>
            </a:endParaRPr>
          </a:p>
        </p:txBody>
      </p:sp>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86271" y="2110684"/>
            <a:ext cx="2425182" cy="2425182"/>
          </a:xfrm>
          <a:prstGeom prst="rect">
            <a:avLst/>
          </a:prstGeom>
        </p:spPr>
      </p:pic>
      <p:sp>
        <p:nvSpPr>
          <p:cNvPr id="6" name="TextBox 5"/>
          <p:cNvSpPr txBox="1"/>
          <p:nvPr/>
        </p:nvSpPr>
        <p:spPr>
          <a:xfrm>
            <a:off x="262978" y="4535866"/>
            <a:ext cx="1548694" cy="646331"/>
          </a:xfrm>
          <a:prstGeom prst="rect">
            <a:avLst/>
          </a:prstGeom>
          <a:noFill/>
        </p:spPr>
        <p:txBody>
          <a:bodyPr wrap="none" rtlCol="0">
            <a:spAutoFit/>
          </a:bodyPr>
          <a:lstStyle/>
          <a:p>
            <a:r>
              <a:rPr lang="en-US" sz="3600" dirty="0">
                <a:solidFill>
                  <a:schemeClr val="accent2"/>
                </a:solidFill>
              </a:rPr>
              <a:t>Orange</a:t>
            </a:r>
          </a:p>
        </p:txBody>
      </p:sp>
      <p:sp>
        <p:nvSpPr>
          <p:cNvPr id="7" name="TextBox 6"/>
          <p:cNvSpPr txBox="1"/>
          <p:nvPr/>
        </p:nvSpPr>
        <p:spPr>
          <a:xfrm>
            <a:off x="2704743" y="1464353"/>
            <a:ext cx="1013419" cy="646331"/>
          </a:xfrm>
          <a:prstGeom prst="rect">
            <a:avLst/>
          </a:prstGeom>
          <a:noFill/>
        </p:spPr>
        <p:txBody>
          <a:bodyPr wrap="none" rtlCol="0">
            <a:spAutoFit/>
          </a:bodyPr>
          <a:lstStyle/>
          <a:p>
            <a:r>
              <a:rPr lang="en-US" sz="3600" dirty="0">
                <a:solidFill>
                  <a:schemeClr val="accent1"/>
                </a:solidFill>
              </a:rPr>
              <a:t>Blue</a:t>
            </a:r>
          </a:p>
        </p:txBody>
      </p:sp>
      <p:sp>
        <p:nvSpPr>
          <p:cNvPr id="8" name="TextBox 7"/>
          <p:cNvSpPr txBox="1"/>
          <p:nvPr/>
        </p:nvSpPr>
        <p:spPr>
          <a:xfrm>
            <a:off x="10101770" y="1631003"/>
            <a:ext cx="802464" cy="646331"/>
          </a:xfrm>
          <a:prstGeom prst="rect">
            <a:avLst/>
          </a:prstGeom>
          <a:noFill/>
        </p:spPr>
        <p:txBody>
          <a:bodyPr wrap="none" rtlCol="0">
            <a:spAutoFit/>
          </a:bodyPr>
          <a:lstStyle/>
          <a:p>
            <a:r>
              <a:rPr lang="en-US" sz="3600"/>
              <a:t>Cat</a:t>
            </a:r>
            <a:endParaRPr lang="en-US" sz="3600" dirty="0"/>
          </a:p>
        </p:txBody>
      </p:sp>
      <p:cxnSp>
        <p:nvCxnSpPr>
          <p:cNvPr id="9" name="Straight Arrow Connector 8"/>
          <p:cNvCxnSpPr/>
          <p:nvPr/>
        </p:nvCxnSpPr>
        <p:spPr>
          <a:xfrm>
            <a:off x="3734746" y="3446500"/>
            <a:ext cx="3153747"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3489658" y="2620374"/>
            <a:ext cx="3910686" cy="646331"/>
          </a:xfrm>
          <a:prstGeom prst="rect">
            <a:avLst/>
          </a:prstGeom>
          <a:noFill/>
        </p:spPr>
        <p:txBody>
          <a:bodyPr wrap="none" rtlCol="0">
            <a:spAutoFit/>
          </a:bodyPr>
          <a:lstStyle/>
          <a:p>
            <a:r>
              <a:rPr lang="en-US" sz="3600" dirty="0"/>
              <a:t>How to get to here?</a:t>
            </a:r>
          </a:p>
        </p:txBody>
      </p:sp>
      <p:pic>
        <p:nvPicPr>
          <p:cNvPr id="11" name="Picture 10"/>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7678550" y="2167253"/>
            <a:ext cx="2312043" cy="2312043"/>
          </a:xfrm>
          <a:prstGeom prst="rect">
            <a:avLst/>
          </a:prstGeom>
        </p:spPr>
      </p:pic>
      <p:sp>
        <p:nvSpPr>
          <p:cNvPr id="12" name="TextBox 11"/>
          <p:cNvSpPr txBox="1"/>
          <p:nvPr/>
        </p:nvSpPr>
        <p:spPr>
          <a:xfrm>
            <a:off x="10101770" y="1631003"/>
            <a:ext cx="1475469" cy="2308324"/>
          </a:xfrm>
          <a:prstGeom prst="rect">
            <a:avLst/>
          </a:prstGeom>
          <a:noFill/>
        </p:spPr>
        <p:txBody>
          <a:bodyPr wrap="none" rtlCol="0">
            <a:spAutoFit/>
          </a:bodyPr>
          <a:lstStyle/>
          <a:p>
            <a:r>
              <a:rPr lang="en-US" sz="3600" dirty="0"/>
              <a:t>Cat</a:t>
            </a:r>
          </a:p>
          <a:p>
            <a:r>
              <a:rPr lang="en-US" sz="3600" dirty="0"/>
              <a:t>Typing</a:t>
            </a:r>
          </a:p>
          <a:p>
            <a:r>
              <a:rPr lang="en-US" sz="3600" dirty="0"/>
              <a:t>on </a:t>
            </a:r>
          </a:p>
          <a:p>
            <a:r>
              <a:rPr lang="en-US" sz="3600" dirty="0"/>
              <a:t>Laptop</a:t>
            </a:r>
          </a:p>
        </p:txBody>
      </p:sp>
      <p:sp>
        <p:nvSpPr>
          <p:cNvPr id="13" name="TextBox 12"/>
          <p:cNvSpPr txBox="1"/>
          <p:nvPr/>
        </p:nvSpPr>
        <p:spPr>
          <a:xfrm>
            <a:off x="10101770" y="1631003"/>
            <a:ext cx="1588192" cy="3416320"/>
          </a:xfrm>
          <a:prstGeom prst="rect">
            <a:avLst/>
          </a:prstGeom>
          <a:noFill/>
        </p:spPr>
        <p:txBody>
          <a:bodyPr wrap="none" rtlCol="0">
            <a:spAutoFit/>
          </a:bodyPr>
          <a:lstStyle/>
          <a:p>
            <a:r>
              <a:rPr lang="en-US" sz="3600" dirty="0"/>
              <a:t>Cat</a:t>
            </a:r>
          </a:p>
          <a:p>
            <a:r>
              <a:rPr lang="en-US" sz="3600" dirty="0"/>
              <a:t>Typing</a:t>
            </a:r>
          </a:p>
          <a:p>
            <a:r>
              <a:rPr lang="en-US" sz="3600" dirty="0"/>
              <a:t>on </a:t>
            </a:r>
          </a:p>
          <a:p>
            <a:r>
              <a:rPr lang="en-US" sz="3600" dirty="0"/>
              <a:t>Laptop</a:t>
            </a:r>
          </a:p>
          <a:p>
            <a:r>
              <a:rPr lang="en-US" sz="3600" dirty="0"/>
              <a:t>in the</a:t>
            </a:r>
          </a:p>
          <a:p>
            <a:r>
              <a:rPr lang="en-US" sz="3600" dirty="0"/>
              <a:t>Kitchen</a:t>
            </a:r>
          </a:p>
        </p:txBody>
      </p:sp>
      <p:sp>
        <p:nvSpPr>
          <p:cNvPr id="15" name="Chevron 14"/>
          <p:cNvSpPr/>
          <p:nvPr/>
        </p:nvSpPr>
        <p:spPr bwMode="auto">
          <a:xfrm>
            <a:off x="210193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a:ln>
                  <a:noFill/>
                </a:ln>
                <a:solidFill>
                  <a:schemeClr val="bg1"/>
                </a:solidFill>
                <a:effectLst/>
                <a:latin typeface="Arial" charset="0"/>
                <a:ea typeface="ヒラギノ角ゴ Pro W3" pitchFamily="1" charset="-128"/>
              </a:rPr>
              <a:t>Intro</a:t>
            </a:r>
          </a:p>
        </p:txBody>
      </p:sp>
      <p:sp>
        <p:nvSpPr>
          <p:cNvPr id="16" name="Chevron 15"/>
          <p:cNvSpPr/>
          <p:nvPr/>
        </p:nvSpPr>
        <p:spPr bwMode="auto">
          <a:xfrm>
            <a:off x="3764480" y="6533798"/>
            <a:ext cx="1777340" cy="324202"/>
          </a:xfrm>
          <a:prstGeom prst="chevron">
            <a:avLst/>
          </a:prstGeom>
          <a:solidFill>
            <a:schemeClr val="accent1">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CNN Details</a:t>
            </a:r>
          </a:p>
        </p:txBody>
      </p:sp>
      <p:sp>
        <p:nvSpPr>
          <p:cNvPr id="17" name="Chevron 16"/>
          <p:cNvSpPr/>
          <p:nvPr/>
        </p:nvSpPr>
        <p:spPr bwMode="auto">
          <a:xfrm>
            <a:off x="542702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Applications</a:t>
            </a:r>
          </a:p>
        </p:txBody>
      </p:sp>
      <p:sp>
        <p:nvSpPr>
          <p:cNvPr id="18" name="Chevron 17"/>
          <p:cNvSpPr/>
          <p:nvPr/>
        </p:nvSpPr>
        <p:spPr bwMode="auto">
          <a:xfrm>
            <a:off x="708957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Training</a:t>
            </a:r>
          </a:p>
        </p:txBody>
      </p:sp>
      <p:sp>
        <p:nvSpPr>
          <p:cNvPr id="19" name="Chevron 18"/>
          <p:cNvSpPr/>
          <p:nvPr/>
        </p:nvSpPr>
        <p:spPr bwMode="auto">
          <a:xfrm>
            <a:off x="875211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Caution</a:t>
            </a:r>
          </a:p>
        </p:txBody>
      </p:sp>
      <p:sp>
        <p:nvSpPr>
          <p:cNvPr id="20" name="Chevron 19"/>
          <p:cNvSpPr/>
          <p:nvPr/>
        </p:nvSpPr>
        <p:spPr bwMode="auto">
          <a:xfrm>
            <a:off x="1041466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Wrap</a:t>
            </a:r>
            <a:r>
              <a:rPr kumimoji="0" lang="en-US" sz="1800" b="0" i="0" u="none" strike="noStrike" cap="none" normalizeH="0" dirty="0">
                <a:ln>
                  <a:noFill/>
                </a:ln>
                <a:solidFill>
                  <a:schemeClr val="bg1"/>
                </a:solidFill>
                <a:effectLst/>
                <a:latin typeface="Arial" charset="0"/>
                <a:ea typeface="ヒラギノ角ゴ Pro W3" pitchFamily="1" charset="-128"/>
              </a:rPr>
              <a:t> Up</a:t>
            </a:r>
            <a:endParaRPr kumimoji="0" lang="en-US" sz="1800" b="0" i="0" u="none" strike="noStrike" cap="none" normalizeH="0" baseline="0" dirty="0">
              <a:ln>
                <a:noFill/>
              </a:ln>
              <a:solidFill>
                <a:schemeClr val="bg1"/>
              </a:solidFill>
              <a:effectLst/>
              <a:latin typeface="Arial" charset="0"/>
              <a:ea typeface="ヒラギノ角ゴ Pro W3" pitchFamily="1" charset="-128"/>
            </a:endParaRPr>
          </a:p>
        </p:txBody>
      </p:sp>
    </p:spTree>
    <p:extLst>
      <p:ext uri="{BB962C8B-B14F-4D97-AF65-F5344CB8AC3E}">
        <p14:creationId xmlns:p14="http://schemas.microsoft.com/office/powerpoint/2010/main" val="35720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2" grpId="0"/>
      <p:bldP spid="1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complex are these things?</a:t>
            </a:r>
          </a:p>
        </p:txBody>
      </p:sp>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5307" y="1419656"/>
            <a:ext cx="2352422" cy="854713"/>
          </a:xfrm>
          <a:prstGeom prst="rect">
            <a:avLst/>
          </a:prstGeom>
        </p:spPr>
      </p:pic>
      <p:sp>
        <p:nvSpPr>
          <p:cNvPr id="6" name="TextBox 5"/>
          <p:cNvSpPr txBox="1"/>
          <p:nvPr/>
        </p:nvSpPr>
        <p:spPr>
          <a:xfrm>
            <a:off x="1051952" y="798621"/>
            <a:ext cx="1173719" cy="369332"/>
          </a:xfrm>
          <a:prstGeom prst="rect">
            <a:avLst/>
          </a:prstGeom>
          <a:noFill/>
        </p:spPr>
        <p:txBody>
          <a:bodyPr wrap="none" rtlCol="0">
            <a:spAutoFit/>
          </a:bodyPr>
          <a:lstStyle/>
          <a:p>
            <a:pPr algn="ctr"/>
            <a:r>
              <a:rPr lang="en-US"/>
              <a:t>Input Data</a:t>
            </a:r>
          </a:p>
        </p:txBody>
      </p:sp>
      <p:sp>
        <p:nvSpPr>
          <p:cNvPr id="7" name="Rectangle 6"/>
          <p:cNvSpPr/>
          <p:nvPr/>
        </p:nvSpPr>
        <p:spPr>
          <a:xfrm>
            <a:off x="3182582" y="1101757"/>
            <a:ext cx="1844601" cy="14905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Input Layers</a:t>
            </a:r>
          </a:p>
        </p:txBody>
      </p:sp>
      <p:sp>
        <p:nvSpPr>
          <p:cNvPr id="8" name="Rectangle 7"/>
          <p:cNvSpPr/>
          <p:nvPr/>
        </p:nvSpPr>
        <p:spPr>
          <a:xfrm>
            <a:off x="5322036" y="1101757"/>
            <a:ext cx="1844601" cy="14905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Detection Filter</a:t>
            </a:r>
          </a:p>
          <a:p>
            <a:pPr algn="ctr"/>
            <a:br>
              <a:rPr lang="en-US" dirty="0"/>
            </a:br>
            <a:r>
              <a:rPr lang="en-US" dirty="0"/>
              <a:t>Simple Features</a:t>
            </a:r>
          </a:p>
        </p:txBody>
      </p:sp>
      <p:sp>
        <p:nvSpPr>
          <p:cNvPr id="9" name="Rectangle 8"/>
          <p:cNvSpPr/>
          <p:nvPr/>
        </p:nvSpPr>
        <p:spPr>
          <a:xfrm>
            <a:off x="7461490" y="1101757"/>
            <a:ext cx="1844601" cy="14905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Detection Filter</a:t>
            </a:r>
          </a:p>
          <a:p>
            <a:pPr algn="ctr"/>
            <a:endParaRPr lang="en-US" dirty="0"/>
          </a:p>
          <a:p>
            <a:pPr algn="ctr"/>
            <a:r>
              <a:rPr lang="en-US" dirty="0"/>
              <a:t>Complex Features</a:t>
            </a:r>
          </a:p>
        </p:txBody>
      </p:sp>
      <p:sp>
        <p:nvSpPr>
          <p:cNvPr id="10" name="Rectangle 9"/>
          <p:cNvSpPr/>
          <p:nvPr/>
        </p:nvSpPr>
        <p:spPr>
          <a:xfrm>
            <a:off x="9600944" y="1101757"/>
            <a:ext cx="1844601" cy="14905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Classification</a:t>
            </a:r>
            <a:endParaRPr lang="en-US" dirty="0"/>
          </a:p>
        </p:txBody>
      </p:sp>
      <p:cxnSp>
        <p:nvCxnSpPr>
          <p:cNvPr id="11" name="Straight Arrow Connector 10"/>
          <p:cNvCxnSpPr>
            <a:endCxn id="9" idx="1"/>
          </p:cNvCxnSpPr>
          <p:nvPr/>
        </p:nvCxnSpPr>
        <p:spPr>
          <a:xfrm>
            <a:off x="2887729" y="1847011"/>
            <a:ext cx="294853"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5027183" y="1847011"/>
            <a:ext cx="294853"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7166637" y="1847011"/>
            <a:ext cx="294853"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9306091" y="1847011"/>
            <a:ext cx="294853"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3291133" y="609179"/>
            <a:ext cx="1627497" cy="369332"/>
          </a:xfrm>
          <a:prstGeom prst="rect">
            <a:avLst/>
          </a:prstGeom>
          <a:noFill/>
        </p:spPr>
        <p:txBody>
          <a:bodyPr wrap="none" rtlCol="0">
            <a:spAutoFit/>
          </a:bodyPr>
          <a:lstStyle/>
          <a:p>
            <a:pPr algn="ctr"/>
            <a:r>
              <a:rPr lang="en-US"/>
              <a:t>All Image Pixels</a:t>
            </a:r>
          </a:p>
        </p:txBody>
      </p:sp>
      <p:sp>
        <p:nvSpPr>
          <p:cNvPr id="16" name="TextBox 15"/>
          <p:cNvSpPr txBox="1"/>
          <p:nvPr/>
        </p:nvSpPr>
        <p:spPr>
          <a:xfrm>
            <a:off x="5518144" y="609179"/>
            <a:ext cx="1452385" cy="369332"/>
          </a:xfrm>
          <a:prstGeom prst="rect">
            <a:avLst/>
          </a:prstGeom>
          <a:noFill/>
        </p:spPr>
        <p:txBody>
          <a:bodyPr wrap="none" rtlCol="0">
            <a:spAutoFit/>
          </a:bodyPr>
          <a:lstStyle/>
          <a:p>
            <a:pPr algn="ctr"/>
            <a:r>
              <a:rPr lang="en-US" dirty="0"/>
              <a:t>Edges/Curves</a:t>
            </a:r>
          </a:p>
        </p:txBody>
      </p:sp>
      <p:sp>
        <p:nvSpPr>
          <p:cNvPr id="17" name="TextBox 16"/>
          <p:cNvSpPr txBox="1"/>
          <p:nvPr/>
        </p:nvSpPr>
        <p:spPr>
          <a:xfrm>
            <a:off x="7801771" y="609179"/>
            <a:ext cx="1164037" cy="369332"/>
          </a:xfrm>
          <a:prstGeom prst="rect">
            <a:avLst/>
          </a:prstGeom>
          <a:noFill/>
        </p:spPr>
        <p:txBody>
          <a:bodyPr wrap="none" rtlCol="0">
            <a:spAutoFit/>
          </a:bodyPr>
          <a:lstStyle/>
          <a:p>
            <a:pPr algn="ctr"/>
            <a:r>
              <a:rPr lang="en-US" dirty="0"/>
              <a:t>Eyes/Nose</a:t>
            </a:r>
          </a:p>
        </p:txBody>
      </p:sp>
      <p:sp>
        <p:nvSpPr>
          <p:cNvPr id="18" name="TextBox 17"/>
          <p:cNvSpPr txBox="1"/>
          <p:nvPr/>
        </p:nvSpPr>
        <p:spPr>
          <a:xfrm>
            <a:off x="10244160" y="609179"/>
            <a:ext cx="558166" cy="369332"/>
          </a:xfrm>
          <a:prstGeom prst="rect">
            <a:avLst/>
          </a:prstGeom>
          <a:noFill/>
        </p:spPr>
        <p:txBody>
          <a:bodyPr wrap="none" rtlCol="0">
            <a:spAutoFit/>
          </a:bodyPr>
          <a:lstStyle/>
          <a:p>
            <a:pPr algn="ctr"/>
            <a:r>
              <a:rPr lang="en-US" dirty="0"/>
              <a:t>Dog</a:t>
            </a:r>
          </a:p>
        </p:txBody>
      </p:sp>
      <p:sp>
        <p:nvSpPr>
          <p:cNvPr id="19" name="TextBox 18"/>
          <p:cNvSpPr txBox="1"/>
          <p:nvPr/>
        </p:nvSpPr>
        <p:spPr>
          <a:xfrm>
            <a:off x="206097" y="3529940"/>
            <a:ext cx="2681632" cy="646331"/>
          </a:xfrm>
          <a:prstGeom prst="rect">
            <a:avLst/>
          </a:prstGeom>
          <a:noFill/>
        </p:spPr>
        <p:txBody>
          <a:bodyPr wrap="none" rtlCol="0">
            <a:spAutoFit/>
          </a:bodyPr>
          <a:lstStyle/>
          <a:p>
            <a:pPr algn="ctr"/>
            <a:r>
              <a:rPr lang="en-US" dirty="0"/>
              <a:t>Inception v3</a:t>
            </a:r>
          </a:p>
          <a:p>
            <a:pPr algn="ctr"/>
            <a:r>
              <a:rPr lang="en-US" dirty="0"/>
              <a:t>(Google CNN Architecture)</a:t>
            </a:r>
          </a:p>
        </p:txBody>
      </p:sp>
      <p:pic>
        <p:nvPicPr>
          <p:cNvPr id="20" name="Picture 19"/>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572785" y="2715512"/>
            <a:ext cx="7577342" cy="2827296"/>
          </a:xfrm>
          <a:prstGeom prst="rect">
            <a:avLst/>
          </a:prstGeom>
        </p:spPr>
      </p:pic>
      <p:cxnSp>
        <p:nvCxnSpPr>
          <p:cNvPr id="21" name="Straight Arrow Connector 20"/>
          <p:cNvCxnSpPr>
            <a:stCxn id="9" idx="2"/>
          </p:cNvCxnSpPr>
          <p:nvPr/>
        </p:nvCxnSpPr>
        <p:spPr>
          <a:xfrm flipH="1">
            <a:off x="3895107" y="2592266"/>
            <a:ext cx="209776" cy="72626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13" idx="2"/>
          </p:cNvCxnSpPr>
          <p:nvPr/>
        </p:nvCxnSpPr>
        <p:spPr>
          <a:xfrm>
            <a:off x="10523245" y="2592266"/>
            <a:ext cx="390203" cy="93767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11" idx="2"/>
          </p:cNvCxnSpPr>
          <p:nvPr/>
        </p:nvCxnSpPr>
        <p:spPr>
          <a:xfrm flipH="1">
            <a:off x="4637178" y="2592266"/>
            <a:ext cx="1607159" cy="72626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11" idx="2"/>
          </p:cNvCxnSpPr>
          <p:nvPr/>
        </p:nvCxnSpPr>
        <p:spPr>
          <a:xfrm flipH="1">
            <a:off x="5230912" y="2592266"/>
            <a:ext cx="1013425" cy="72626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11" idx="2"/>
          </p:cNvCxnSpPr>
          <p:nvPr/>
        </p:nvCxnSpPr>
        <p:spPr>
          <a:xfrm flipH="1">
            <a:off x="5658331" y="2592266"/>
            <a:ext cx="586006" cy="72626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stCxn id="11" idx="2"/>
          </p:cNvCxnSpPr>
          <p:nvPr/>
        </p:nvCxnSpPr>
        <p:spPr>
          <a:xfrm flipH="1">
            <a:off x="6244336" y="2592266"/>
            <a:ext cx="1" cy="72237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11" idx="2"/>
          </p:cNvCxnSpPr>
          <p:nvPr/>
        </p:nvCxnSpPr>
        <p:spPr>
          <a:xfrm>
            <a:off x="6244337" y="2592266"/>
            <a:ext cx="479319" cy="72237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stCxn id="11" idx="2"/>
          </p:cNvCxnSpPr>
          <p:nvPr/>
        </p:nvCxnSpPr>
        <p:spPr>
          <a:xfrm>
            <a:off x="6244337" y="2592266"/>
            <a:ext cx="980474" cy="72237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stCxn id="12" idx="2"/>
          </p:cNvCxnSpPr>
          <p:nvPr/>
        </p:nvCxnSpPr>
        <p:spPr>
          <a:xfrm flipH="1">
            <a:off x="7932717" y="2592266"/>
            <a:ext cx="451074" cy="72626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stCxn id="12" idx="2"/>
          </p:cNvCxnSpPr>
          <p:nvPr/>
        </p:nvCxnSpPr>
        <p:spPr>
          <a:xfrm>
            <a:off x="8383791" y="2592266"/>
            <a:ext cx="118941" cy="7452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stCxn id="12" idx="2"/>
          </p:cNvCxnSpPr>
          <p:nvPr/>
        </p:nvCxnSpPr>
        <p:spPr>
          <a:xfrm>
            <a:off x="8383791" y="2592266"/>
            <a:ext cx="582017" cy="7452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stCxn id="12" idx="2"/>
          </p:cNvCxnSpPr>
          <p:nvPr/>
        </p:nvCxnSpPr>
        <p:spPr>
          <a:xfrm>
            <a:off x="8383791" y="2592266"/>
            <a:ext cx="1112329" cy="61704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stCxn id="12" idx="2"/>
          </p:cNvCxnSpPr>
          <p:nvPr/>
        </p:nvCxnSpPr>
        <p:spPr>
          <a:xfrm>
            <a:off x="8383791" y="2592266"/>
            <a:ext cx="1844601" cy="52502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4075856" y="5675352"/>
            <a:ext cx="3853940" cy="523220"/>
          </a:xfrm>
          <a:prstGeom prst="rect">
            <a:avLst/>
          </a:prstGeom>
          <a:solidFill>
            <a:srgbClr val="FF0000"/>
          </a:solidFill>
        </p:spPr>
        <p:txBody>
          <a:bodyPr wrap="none" rtlCol="0">
            <a:spAutoFit/>
          </a:bodyPr>
          <a:lstStyle/>
          <a:p>
            <a:r>
              <a:rPr lang="en-US" sz="2800" dirty="0"/>
              <a:t>Number of Layers = 48</a:t>
            </a:r>
          </a:p>
        </p:txBody>
      </p:sp>
      <p:sp>
        <p:nvSpPr>
          <p:cNvPr id="34" name="TextBox 33"/>
          <p:cNvSpPr txBox="1"/>
          <p:nvPr/>
        </p:nvSpPr>
        <p:spPr>
          <a:xfrm>
            <a:off x="2159466" y="5613797"/>
            <a:ext cx="7686720" cy="646331"/>
          </a:xfrm>
          <a:prstGeom prst="rect">
            <a:avLst/>
          </a:prstGeom>
          <a:solidFill>
            <a:srgbClr val="FF0000"/>
          </a:solidFill>
        </p:spPr>
        <p:txBody>
          <a:bodyPr wrap="none" rtlCol="0">
            <a:spAutoFit/>
          </a:bodyPr>
          <a:lstStyle/>
          <a:p>
            <a:r>
              <a:rPr lang="en-US" sz="3600" dirty="0"/>
              <a:t>Number of Parameters = 23,200,000</a:t>
            </a:r>
          </a:p>
        </p:txBody>
      </p:sp>
      <p:sp>
        <p:nvSpPr>
          <p:cNvPr id="4" name="Slide Number Placeholder 3"/>
          <p:cNvSpPr>
            <a:spLocks noGrp="1"/>
          </p:cNvSpPr>
          <p:nvPr>
            <p:ph type="sldNum" sz="quarter" idx="10"/>
          </p:nvPr>
        </p:nvSpPr>
        <p:spPr/>
        <p:txBody>
          <a:bodyPr/>
          <a:lstStyle/>
          <a:p>
            <a:fld id="{D4325D4D-289E-48C1-B277-2BEB492A7D19}" type="slidenum">
              <a:rPr lang="en-US" smtClean="0">
                <a:solidFill>
                  <a:srgbClr val="FFFFFF"/>
                </a:solidFill>
              </a:rPr>
              <a:pPr/>
              <a:t>18</a:t>
            </a:fld>
            <a:endParaRPr lang="en-US" dirty="0">
              <a:solidFill>
                <a:srgbClr val="FFFFFF"/>
              </a:solidFill>
            </a:endParaRPr>
          </a:p>
        </p:txBody>
      </p:sp>
      <p:sp>
        <p:nvSpPr>
          <p:cNvPr id="35" name="Chevron 34"/>
          <p:cNvSpPr/>
          <p:nvPr/>
        </p:nvSpPr>
        <p:spPr bwMode="auto">
          <a:xfrm>
            <a:off x="210193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a:ln>
                  <a:noFill/>
                </a:ln>
                <a:solidFill>
                  <a:schemeClr val="bg1"/>
                </a:solidFill>
                <a:effectLst/>
                <a:latin typeface="Arial" charset="0"/>
                <a:ea typeface="ヒラギノ角ゴ Pro W3" pitchFamily="1" charset="-128"/>
              </a:rPr>
              <a:t>Intro</a:t>
            </a:r>
          </a:p>
        </p:txBody>
      </p:sp>
      <p:sp>
        <p:nvSpPr>
          <p:cNvPr id="36" name="Chevron 35"/>
          <p:cNvSpPr/>
          <p:nvPr/>
        </p:nvSpPr>
        <p:spPr bwMode="auto">
          <a:xfrm>
            <a:off x="3764480" y="6533798"/>
            <a:ext cx="1777340" cy="324202"/>
          </a:xfrm>
          <a:prstGeom prst="chevron">
            <a:avLst/>
          </a:prstGeom>
          <a:solidFill>
            <a:schemeClr val="accent1">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CNN Details</a:t>
            </a:r>
          </a:p>
        </p:txBody>
      </p:sp>
      <p:sp>
        <p:nvSpPr>
          <p:cNvPr id="37" name="Chevron 36"/>
          <p:cNvSpPr/>
          <p:nvPr/>
        </p:nvSpPr>
        <p:spPr bwMode="auto">
          <a:xfrm>
            <a:off x="542702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Applications</a:t>
            </a:r>
          </a:p>
        </p:txBody>
      </p:sp>
      <p:sp>
        <p:nvSpPr>
          <p:cNvPr id="38" name="Chevron 37"/>
          <p:cNvSpPr/>
          <p:nvPr/>
        </p:nvSpPr>
        <p:spPr bwMode="auto">
          <a:xfrm>
            <a:off x="708957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Training</a:t>
            </a:r>
          </a:p>
        </p:txBody>
      </p:sp>
      <p:sp>
        <p:nvSpPr>
          <p:cNvPr id="39" name="Chevron 38"/>
          <p:cNvSpPr/>
          <p:nvPr/>
        </p:nvSpPr>
        <p:spPr bwMode="auto">
          <a:xfrm>
            <a:off x="875211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Caution</a:t>
            </a:r>
          </a:p>
        </p:txBody>
      </p:sp>
      <p:sp>
        <p:nvSpPr>
          <p:cNvPr id="40" name="Chevron 39"/>
          <p:cNvSpPr/>
          <p:nvPr/>
        </p:nvSpPr>
        <p:spPr bwMode="auto">
          <a:xfrm>
            <a:off x="1041466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Wrap</a:t>
            </a:r>
            <a:r>
              <a:rPr kumimoji="0" lang="en-US" sz="1800" b="0" i="0" u="none" strike="noStrike" cap="none" normalizeH="0" dirty="0">
                <a:ln>
                  <a:noFill/>
                </a:ln>
                <a:solidFill>
                  <a:schemeClr val="bg1"/>
                </a:solidFill>
                <a:effectLst/>
                <a:latin typeface="Arial" charset="0"/>
                <a:ea typeface="ヒラギノ角ゴ Pro W3" pitchFamily="1" charset="-128"/>
              </a:rPr>
              <a:t> Up</a:t>
            </a:r>
            <a:endParaRPr kumimoji="0" lang="en-US" sz="1800" b="0" i="0" u="none" strike="noStrike" cap="none" normalizeH="0" baseline="0" dirty="0">
              <a:ln>
                <a:noFill/>
              </a:ln>
              <a:solidFill>
                <a:schemeClr val="bg1"/>
              </a:solidFill>
              <a:effectLst/>
              <a:latin typeface="Arial" charset="0"/>
              <a:ea typeface="ヒラギノ角ゴ Pro W3" pitchFamily="1" charset="-128"/>
            </a:endParaRPr>
          </a:p>
        </p:txBody>
      </p:sp>
    </p:spTree>
    <p:extLst>
      <p:ext uri="{BB962C8B-B14F-4D97-AF65-F5344CB8AC3E}">
        <p14:creationId xmlns:p14="http://schemas.microsoft.com/office/powerpoint/2010/main" val="827723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4"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Lecture Agenda</a:t>
            </a:r>
          </a:p>
        </p:txBody>
      </p:sp>
      <p:sp>
        <p:nvSpPr>
          <p:cNvPr id="3" name="Content Placeholder 2"/>
          <p:cNvSpPr>
            <a:spLocks noGrp="1"/>
          </p:cNvSpPr>
          <p:nvPr>
            <p:ph idx="1"/>
          </p:nvPr>
        </p:nvSpPr>
        <p:spPr>
          <a:xfrm>
            <a:off x="503853" y="914401"/>
            <a:ext cx="11140751" cy="4983163"/>
          </a:xfrm>
        </p:spPr>
        <p:txBody>
          <a:bodyPr>
            <a:normAutofit fontScale="85000" lnSpcReduction="20000"/>
          </a:bodyPr>
          <a:lstStyle/>
          <a:p>
            <a:pPr>
              <a:buClr>
                <a:schemeClr val="bg1">
                  <a:lumMod val="85000"/>
                </a:schemeClr>
              </a:buClr>
            </a:pPr>
            <a:r>
              <a:rPr lang="en-US" sz="2800" dirty="0">
                <a:solidFill>
                  <a:schemeClr val="bg1">
                    <a:lumMod val="85000"/>
                  </a:schemeClr>
                </a:solidFill>
              </a:rPr>
              <a:t>Introduction</a:t>
            </a:r>
          </a:p>
          <a:p>
            <a:endParaRPr lang="en-US" sz="2800" dirty="0"/>
          </a:p>
          <a:p>
            <a:r>
              <a:rPr lang="en-US" sz="2800" dirty="0"/>
              <a:t>What is a Convolutional Neural Network (CNN)?</a:t>
            </a:r>
          </a:p>
          <a:p>
            <a:pPr lvl="1">
              <a:buClr>
                <a:schemeClr val="bg1">
                  <a:lumMod val="85000"/>
                </a:schemeClr>
              </a:buClr>
            </a:pPr>
            <a:r>
              <a:rPr lang="en-US" sz="2400" dirty="0" err="1">
                <a:solidFill>
                  <a:schemeClr val="bg1">
                    <a:lumMod val="85000"/>
                  </a:schemeClr>
                </a:solidFill>
              </a:rPr>
              <a:t>Tensorflow</a:t>
            </a:r>
            <a:r>
              <a:rPr lang="en-US" sz="2400" dirty="0">
                <a:solidFill>
                  <a:schemeClr val="bg1">
                    <a:lumMod val="85000"/>
                  </a:schemeClr>
                </a:solidFill>
              </a:rPr>
              <a:t> Playground CNN Demo</a:t>
            </a:r>
          </a:p>
          <a:p>
            <a:pPr lvl="1">
              <a:buClr>
                <a:schemeClr val="tx1"/>
              </a:buClr>
            </a:pPr>
            <a:r>
              <a:rPr lang="en-US" sz="2400" dirty="0"/>
              <a:t>History of CNN advances</a:t>
            </a:r>
            <a:br>
              <a:rPr lang="en-US" sz="2400" dirty="0">
                <a:solidFill>
                  <a:schemeClr val="bg1">
                    <a:lumMod val="85000"/>
                  </a:schemeClr>
                </a:solidFill>
              </a:rPr>
            </a:br>
            <a:endParaRPr lang="en-US" sz="2400" dirty="0">
              <a:solidFill>
                <a:schemeClr val="bg1">
                  <a:lumMod val="85000"/>
                </a:schemeClr>
              </a:solidFill>
            </a:endParaRPr>
          </a:p>
          <a:p>
            <a:pPr>
              <a:buClr>
                <a:schemeClr val="bg1">
                  <a:lumMod val="85000"/>
                </a:schemeClr>
              </a:buClr>
            </a:pPr>
            <a:r>
              <a:rPr lang="en-US" sz="2800" dirty="0">
                <a:solidFill>
                  <a:schemeClr val="bg1">
                    <a:lumMod val="85000"/>
                  </a:schemeClr>
                </a:solidFill>
              </a:rPr>
              <a:t>Application of CNNs in Image Analysis</a:t>
            </a:r>
          </a:p>
          <a:p>
            <a:pPr lvl="1">
              <a:buClr>
                <a:schemeClr val="bg1">
                  <a:lumMod val="85000"/>
                </a:schemeClr>
              </a:buClr>
            </a:pPr>
            <a:r>
              <a:rPr lang="en-US" sz="2400" dirty="0">
                <a:solidFill>
                  <a:schemeClr val="bg1">
                    <a:lumMod val="85000"/>
                  </a:schemeClr>
                </a:solidFill>
              </a:rPr>
              <a:t>Object Classification (</a:t>
            </a:r>
            <a:r>
              <a:rPr lang="en-US" sz="2400" dirty="0" err="1">
                <a:solidFill>
                  <a:schemeClr val="bg1">
                    <a:lumMod val="85000"/>
                  </a:schemeClr>
                </a:solidFill>
              </a:rPr>
              <a:t>Tensorflow</a:t>
            </a:r>
            <a:r>
              <a:rPr lang="en-US" sz="2400" dirty="0">
                <a:solidFill>
                  <a:schemeClr val="bg1">
                    <a:lumMod val="85000"/>
                  </a:schemeClr>
                </a:solidFill>
              </a:rPr>
              <a:t> for Poets, flower demo)</a:t>
            </a:r>
          </a:p>
          <a:p>
            <a:pPr lvl="1">
              <a:buClr>
                <a:schemeClr val="bg1">
                  <a:lumMod val="85000"/>
                </a:schemeClr>
              </a:buClr>
            </a:pPr>
            <a:r>
              <a:rPr lang="en-US" sz="2400" dirty="0">
                <a:solidFill>
                  <a:schemeClr val="bg1">
                    <a:lumMod val="85000"/>
                  </a:schemeClr>
                </a:solidFill>
              </a:rPr>
              <a:t>Object Detection (</a:t>
            </a:r>
            <a:r>
              <a:rPr lang="en-US" sz="2400" dirty="0" err="1">
                <a:solidFill>
                  <a:schemeClr val="bg1">
                    <a:lumMod val="85000"/>
                  </a:schemeClr>
                </a:solidFill>
              </a:rPr>
              <a:t>Tensorbox</a:t>
            </a:r>
            <a:r>
              <a:rPr lang="en-US" sz="2400" dirty="0">
                <a:solidFill>
                  <a:schemeClr val="bg1">
                    <a:lumMod val="85000"/>
                  </a:schemeClr>
                </a:solidFill>
              </a:rPr>
              <a:t>, locating mosquito breeding grounds)</a:t>
            </a:r>
          </a:p>
          <a:p>
            <a:pPr>
              <a:buClr>
                <a:schemeClr val="bg1">
                  <a:lumMod val="85000"/>
                </a:schemeClr>
              </a:buClr>
            </a:pPr>
            <a:endParaRPr lang="en-US" sz="3000" dirty="0">
              <a:solidFill>
                <a:schemeClr val="bg1">
                  <a:lumMod val="85000"/>
                </a:schemeClr>
              </a:solidFill>
            </a:endParaRPr>
          </a:p>
          <a:p>
            <a:pPr>
              <a:buClr>
                <a:schemeClr val="bg1">
                  <a:lumMod val="85000"/>
                </a:schemeClr>
              </a:buClr>
            </a:pPr>
            <a:r>
              <a:rPr lang="en-US" sz="2800" dirty="0">
                <a:solidFill>
                  <a:schemeClr val="bg1">
                    <a:lumMod val="85000"/>
                  </a:schemeClr>
                </a:solidFill>
              </a:rPr>
              <a:t>Training data headaches</a:t>
            </a:r>
          </a:p>
          <a:p>
            <a:pPr lvl="1">
              <a:buClr>
                <a:schemeClr val="bg1">
                  <a:lumMod val="85000"/>
                </a:schemeClr>
              </a:buClr>
            </a:pPr>
            <a:r>
              <a:rPr lang="en-US" sz="2400" dirty="0">
                <a:solidFill>
                  <a:schemeClr val="bg1">
                    <a:lumMod val="85000"/>
                  </a:schemeClr>
                </a:solidFill>
              </a:rPr>
              <a:t>Using video to capture training data more easily</a:t>
            </a:r>
          </a:p>
          <a:p>
            <a:pPr>
              <a:buClr>
                <a:schemeClr val="bg1">
                  <a:lumMod val="85000"/>
                </a:schemeClr>
              </a:buClr>
            </a:pPr>
            <a:endParaRPr lang="en-US" sz="2400" dirty="0">
              <a:solidFill>
                <a:schemeClr val="bg1">
                  <a:lumMod val="85000"/>
                </a:schemeClr>
              </a:solidFill>
            </a:endParaRPr>
          </a:p>
          <a:p>
            <a:pPr>
              <a:buClr>
                <a:schemeClr val="bg1">
                  <a:lumMod val="85000"/>
                </a:schemeClr>
              </a:buClr>
            </a:pPr>
            <a:r>
              <a:rPr lang="en-US" sz="2800" dirty="0">
                <a:solidFill>
                  <a:schemeClr val="bg1">
                    <a:lumMod val="85000"/>
                  </a:schemeClr>
                </a:solidFill>
              </a:rPr>
              <a:t>Cautionary Notes</a:t>
            </a:r>
          </a:p>
          <a:p>
            <a:pPr>
              <a:buClr>
                <a:schemeClr val="bg1">
                  <a:lumMod val="85000"/>
                </a:schemeClr>
              </a:buClr>
            </a:pPr>
            <a:endParaRPr lang="en-US" sz="2600" dirty="0">
              <a:solidFill>
                <a:schemeClr val="bg1">
                  <a:lumMod val="85000"/>
                </a:schemeClr>
              </a:solidFill>
            </a:endParaRPr>
          </a:p>
        </p:txBody>
      </p:sp>
      <p:sp>
        <p:nvSpPr>
          <p:cNvPr id="4" name="Slide Number Placeholder 3"/>
          <p:cNvSpPr>
            <a:spLocks noGrp="1"/>
          </p:cNvSpPr>
          <p:nvPr>
            <p:ph type="sldNum" sz="quarter" idx="10"/>
          </p:nvPr>
        </p:nvSpPr>
        <p:spPr/>
        <p:txBody>
          <a:bodyPr/>
          <a:lstStyle/>
          <a:p>
            <a:fld id="{D4325D4D-289E-48C1-B277-2BEB492A7D19}" type="slidenum">
              <a:rPr lang="en-US" smtClean="0">
                <a:solidFill>
                  <a:srgbClr val="FFFFFF"/>
                </a:solidFill>
              </a:rPr>
              <a:pPr/>
              <a:t>19</a:t>
            </a:fld>
            <a:endParaRPr lang="en-US" dirty="0">
              <a:solidFill>
                <a:srgbClr val="FFFFFF"/>
              </a:solidFill>
            </a:endParaRPr>
          </a:p>
        </p:txBody>
      </p:sp>
      <p:sp>
        <p:nvSpPr>
          <p:cNvPr id="5" name="Chevron 4"/>
          <p:cNvSpPr/>
          <p:nvPr/>
        </p:nvSpPr>
        <p:spPr bwMode="auto">
          <a:xfrm>
            <a:off x="210193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a:ln>
                  <a:noFill/>
                </a:ln>
                <a:solidFill>
                  <a:schemeClr val="bg1"/>
                </a:solidFill>
                <a:effectLst/>
                <a:latin typeface="Arial" charset="0"/>
                <a:ea typeface="ヒラギノ角ゴ Pro W3" pitchFamily="1" charset="-128"/>
              </a:rPr>
              <a:t>Intro</a:t>
            </a:r>
          </a:p>
        </p:txBody>
      </p:sp>
      <p:sp>
        <p:nvSpPr>
          <p:cNvPr id="6" name="Chevron 5"/>
          <p:cNvSpPr/>
          <p:nvPr/>
        </p:nvSpPr>
        <p:spPr bwMode="auto">
          <a:xfrm>
            <a:off x="3764480" y="6533798"/>
            <a:ext cx="1777340" cy="324202"/>
          </a:xfrm>
          <a:prstGeom prst="chevron">
            <a:avLst/>
          </a:prstGeom>
          <a:solidFill>
            <a:schemeClr val="accent1">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CNN Details</a:t>
            </a:r>
          </a:p>
        </p:txBody>
      </p:sp>
      <p:sp>
        <p:nvSpPr>
          <p:cNvPr id="7" name="Chevron 6"/>
          <p:cNvSpPr/>
          <p:nvPr/>
        </p:nvSpPr>
        <p:spPr bwMode="auto">
          <a:xfrm>
            <a:off x="542702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Applications</a:t>
            </a:r>
          </a:p>
        </p:txBody>
      </p:sp>
      <p:sp>
        <p:nvSpPr>
          <p:cNvPr id="8" name="Chevron 7"/>
          <p:cNvSpPr/>
          <p:nvPr/>
        </p:nvSpPr>
        <p:spPr bwMode="auto">
          <a:xfrm>
            <a:off x="708957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Training</a:t>
            </a:r>
          </a:p>
        </p:txBody>
      </p:sp>
      <p:sp>
        <p:nvSpPr>
          <p:cNvPr id="9" name="Chevron 8"/>
          <p:cNvSpPr/>
          <p:nvPr/>
        </p:nvSpPr>
        <p:spPr bwMode="auto">
          <a:xfrm>
            <a:off x="875211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Caution</a:t>
            </a:r>
          </a:p>
        </p:txBody>
      </p:sp>
      <p:sp>
        <p:nvSpPr>
          <p:cNvPr id="10" name="Chevron 9"/>
          <p:cNvSpPr/>
          <p:nvPr/>
        </p:nvSpPr>
        <p:spPr bwMode="auto">
          <a:xfrm>
            <a:off x="1041466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Wrap</a:t>
            </a:r>
            <a:r>
              <a:rPr kumimoji="0" lang="en-US" sz="1800" b="0" i="0" u="none" strike="noStrike" cap="none" normalizeH="0" dirty="0">
                <a:ln>
                  <a:noFill/>
                </a:ln>
                <a:solidFill>
                  <a:schemeClr val="bg1"/>
                </a:solidFill>
                <a:effectLst/>
                <a:latin typeface="Arial" charset="0"/>
                <a:ea typeface="ヒラギノ角ゴ Pro W3" pitchFamily="1" charset="-128"/>
              </a:rPr>
              <a:t> Up</a:t>
            </a:r>
            <a:endParaRPr kumimoji="0" lang="en-US" sz="1800" b="0" i="0" u="none" strike="noStrike" cap="none" normalizeH="0" baseline="0" dirty="0">
              <a:ln>
                <a:noFill/>
              </a:ln>
              <a:solidFill>
                <a:schemeClr val="bg1"/>
              </a:solidFill>
              <a:effectLst/>
              <a:latin typeface="Arial" charset="0"/>
              <a:ea typeface="ヒラギノ角ゴ Pro W3" pitchFamily="1" charset="-128"/>
            </a:endParaRPr>
          </a:p>
        </p:txBody>
      </p:sp>
    </p:spTree>
    <p:extLst>
      <p:ext uri="{BB962C8B-B14F-4D97-AF65-F5344CB8AC3E}">
        <p14:creationId xmlns:p14="http://schemas.microsoft.com/office/powerpoint/2010/main" val="12743514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Sooooo</a:t>
            </a:r>
            <a:r>
              <a:rPr lang="en-US" dirty="0"/>
              <a:t> complicated</a:t>
            </a:r>
            <a:r>
              <a:rPr lang="mr-IN" dirty="0"/>
              <a:t>…</a:t>
            </a:r>
            <a:r>
              <a:rPr lang="en-US" dirty="0"/>
              <a:t>. do I REALLY need to care???</a:t>
            </a:r>
          </a:p>
        </p:txBody>
      </p:sp>
      <p:sp>
        <p:nvSpPr>
          <p:cNvPr id="4" name="TextBox 3"/>
          <p:cNvSpPr txBox="1"/>
          <p:nvPr/>
        </p:nvSpPr>
        <p:spPr>
          <a:xfrm>
            <a:off x="2648198" y="1626920"/>
            <a:ext cx="6316153" cy="3770263"/>
          </a:xfrm>
          <a:prstGeom prst="rect">
            <a:avLst/>
          </a:prstGeom>
          <a:noFill/>
        </p:spPr>
        <p:txBody>
          <a:bodyPr wrap="none" rtlCol="0">
            <a:spAutoFit/>
          </a:bodyPr>
          <a:lstStyle/>
          <a:p>
            <a:r>
              <a:rPr lang="en-US" sz="23900"/>
              <a:t>YES</a:t>
            </a:r>
          </a:p>
        </p:txBody>
      </p:sp>
      <p:sp>
        <p:nvSpPr>
          <p:cNvPr id="5" name="Slide Number Placeholder 4"/>
          <p:cNvSpPr>
            <a:spLocks noGrp="1"/>
          </p:cNvSpPr>
          <p:nvPr>
            <p:ph type="sldNum" sz="quarter" idx="10"/>
          </p:nvPr>
        </p:nvSpPr>
        <p:spPr/>
        <p:txBody>
          <a:bodyPr/>
          <a:lstStyle/>
          <a:p>
            <a:fld id="{D4325D4D-289E-48C1-B277-2BEB492A7D19}" type="slidenum">
              <a:rPr lang="en-US" smtClean="0">
                <a:solidFill>
                  <a:srgbClr val="FFFFFF"/>
                </a:solidFill>
              </a:rPr>
              <a:pPr/>
              <a:t>2</a:t>
            </a:fld>
            <a:endParaRPr lang="en-US" dirty="0">
              <a:solidFill>
                <a:srgbClr val="FFFFFF"/>
              </a:solidFill>
            </a:endParaRPr>
          </a:p>
        </p:txBody>
      </p:sp>
    </p:spTree>
    <p:extLst>
      <p:ext uri="{BB962C8B-B14F-4D97-AF65-F5344CB8AC3E}">
        <p14:creationId xmlns:p14="http://schemas.microsoft.com/office/powerpoint/2010/main" val="14201029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History of CNN Advances (Early)</a:t>
            </a:r>
          </a:p>
        </p:txBody>
      </p:sp>
      <p:sp>
        <p:nvSpPr>
          <p:cNvPr id="5" name="Content Placeholder 2"/>
          <p:cNvSpPr>
            <a:spLocks noGrp="1"/>
          </p:cNvSpPr>
          <p:nvPr>
            <p:ph idx="1"/>
          </p:nvPr>
        </p:nvSpPr>
        <p:spPr>
          <a:xfrm>
            <a:off x="838200" y="1039660"/>
            <a:ext cx="10515600" cy="5260932"/>
          </a:xfrm>
        </p:spPr>
        <p:txBody>
          <a:bodyPr>
            <a:normAutofit fontScale="92500" lnSpcReduction="10000"/>
          </a:bodyPr>
          <a:lstStyle/>
          <a:p>
            <a:r>
              <a:rPr lang="en-US" sz="2400" dirty="0"/>
              <a:t>1943 </a:t>
            </a:r>
            <a:r>
              <a:rPr lang="mr-IN" sz="2400" dirty="0"/>
              <a:t>–</a:t>
            </a:r>
            <a:r>
              <a:rPr lang="en-US" sz="2400" dirty="0"/>
              <a:t> Model an algorithm on human neurons</a:t>
            </a:r>
          </a:p>
          <a:p>
            <a:endParaRPr lang="en-US" sz="2400" dirty="0"/>
          </a:p>
          <a:p>
            <a:r>
              <a:rPr lang="en-US" sz="2400" dirty="0"/>
              <a:t>1970s/80s</a:t>
            </a:r>
          </a:p>
          <a:p>
            <a:pPr lvl="1"/>
            <a:r>
              <a:rPr lang="en-US" sz="2000" dirty="0"/>
              <a:t>Computers gaining broad acceptance, but computational speed still too slow</a:t>
            </a:r>
          </a:p>
          <a:p>
            <a:endParaRPr lang="en-US" sz="2400" dirty="0"/>
          </a:p>
          <a:p>
            <a:r>
              <a:rPr lang="en-US" sz="2400" dirty="0"/>
              <a:t>1990 - Yann </a:t>
            </a:r>
            <a:r>
              <a:rPr lang="en-US" sz="2400" dirty="0" err="1"/>
              <a:t>Lecun</a:t>
            </a:r>
            <a:r>
              <a:rPr lang="en-US" sz="2400" dirty="0"/>
              <a:t> (Bell Labs, now at Facebook)</a:t>
            </a:r>
            <a:endParaRPr lang="en-US" sz="2000" dirty="0"/>
          </a:p>
          <a:p>
            <a:pPr lvl="1"/>
            <a:r>
              <a:rPr lang="en-US" sz="2000" dirty="0"/>
              <a:t>Number recognition using </a:t>
            </a:r>
            <a:r>
              <a:rPr lang="en-US" sz="2000" b="1" dirty="0" err="1"/>
              <a:t>LeNet</a:t>
            </a:r>
            <a:r>
              <a:rPr lang="en-US" sz="2000" dirty="0"/>
              <a:t> (first CNN application)</a:t>
            </a:r>
          </a:p>
          <a:p>
            <a:pPr lvl="1"/>
            <a:r>
              <a:rPr lang="en-US" sz="2000" dirty="0"/>
              <a:t>Big Data?  60,000 hand written post office zip code samples</a:t>
            </a:r>
          </a:p>
          <a:p>
            <a:endParaRPr lang="en-US" sz="2400" dirty="0"/>
          </a:p>
          <a:p>
            <a:r>
              <a:rPr lang="en-US" sz="2400" dirty="0"/>
              <a:t>2006 - Geoff Hinton (Univ. of Toronto, now at Google)</a:t>
            </a:r>
            <a:endParaRPr lang="en-US" sz="2200" dirty="0"/>
          </a:p>
          <a:p>
            <a:pPr lvl="1"/>
            <a:r>
              <a:rPr lang="en-US" sz="2000" dirty="0"/>
              <a:t>Stacked several shallow networks together </a:t>
            </a:r>
            <a:r>
              <a:rPr lang="en-US" sz="2000" dirty="0">
                <a:sym typeface="Wingdings"/>
              </a:rPr>
              <a:t> First “Deep Network” (4-8 layers)</a:t>
            </a:r>
          </a:p>
          <a:p>
            <a:endParaRPr lang="en-US" sz="2400" dirty="0"/>
          </a:p>
          <a:p>
            <a:r>
              <a:rPr lang="en-US" sz="2400" dirty="0"/>
              <a:t>2009 - Geoff Hinton</a:t>
            </a:r>
          </a:p>
          <a:p>
            <a:pPr lvl="1"/>
            <a:r>
              <a:rPr lang="en-US" sz="2100" dirty="0"/>
              <a:t>Trained voice recognition network in &lt;3 weeks</a:t>
            </a:r>
          </a:p>
          <a:p>
            <a:pPr lvl="1"/>
            <a:r>
              <a:rPr lang="en-US" sz="2100" dirty="0"/>
              <a:t>Matched state of the art tech that took decades to build</a:t>
            </a:r>
          </a:p>
        </p:txBody>
      </p:sp>
      <p:sp>
        <p:nvSpPr>
          <p:cNvPr id="3" name="Slide Number Placeholder 2"/>
          <p:cNvSpPr>
            <a:spLocks noGrp="1"/>
          </p:cNvSpPr>
          <p:nvPr>
            <p:ph type="sldNum" sz="quarter" idx="10"/>
          </p:nvPr>
        </p:nvSpPr>
        <p:spPr/>
        <p:txBody>
          <a:bodyPr/>
          <a:lstStyle/>
          <a:p>
            <a:fld id="{D4325D4D-289E-48C1-B277-2BEB492A7D19}" type="slidenum">
              <a:rPr lang="en-US" smtClean="0">
                <a:solidFill>
                  <a:srgbClr val="FFFFFF"/>
                </a:solidFill>
              </a:rPr>
              <a:pPr/>
              <a:t>20</a:t>
            </a:fld>
            <a:endParaRPr lang="en-US" dirty="0">
              <a:solidFill>
                <a:srgbClr val="FFFFFF"/>
              </a:solidFill>
            </a:endParaRPr>
          </a:p>
        </p:txBody>
      </p:sp>
      <p:sp>
        <p:nvSpPr>
          <p:cNvPr id="6" name="Chevron 5"/>
          <p:cNvSpPr/>
          <p:nvPr/>
        </p:nvSpPr>
        <p:spPr bwMode="auto">
          <a:xfrm>
            <a:off x="210193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a:ln>
                  <a:noFill/>
                </a:ln>
                <a:solidFill>
                  <a:schemeClr val="bg1"/>
                </a:solidFill>
                <a:effectLst/>
                <a:latin typeface="Arial" charset="0"/>
                <a:ea typeface="ヒラギノ角ゴ Pro W3" pitchFamily="1" charset="-128"/>
              </a:rPr>
              <a:t>Intro</a:t>
            </a:r>
          </a:p>
        </p:txBody>
      </p:sp>
      <p:sp>
        <p:nvSpPr>
          <p:cNvPr id="7" name="Chevron 6"/>
          <p:cNvSpPr/>
          <p:nvPr/>
        </p:nvSpPr>
        <p:spPr bwMode="auto">
          <a:xfrm>
            <a:off x="3764480" y="6533798"/>
            <a:ext cx="1777340" cy="324202"/>
          </a:xfrm>
          <a:prstGeom prst="chevron">
            <a:avLst/>
          </a:prstGeom>
          <a:solidFill>
            <a:schemeClr val="accent1">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CNN Details</a:t>
            </a:r>
          </a:p>
        </p:txBody>
      </p:sp>
      <p:sp>
        <p:nvSpPr>
          <p:cNvPr id="8" name="Chevron 7"/>
          <p:cNvSpPr/>
          <p:nvPr/>
        </p:nvSpPr>
        <p:spPr bwMode="auto">
          <a:xfrm>
            <a:off x="542702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Applications</a:t>
            </a:r>
          </a:p>
        </p:txBody>
      </p:sp>
      <p:sp>
        <p:nvSpPr>
          <p:cNvPr id="9" name="Chevron 8"/>
          <p:cNvSpPr/>
          <p:nvPr/>
        </p:nvSpPr>
        <p:spPr bwMode="auto">
          <a:xfrm>
            <a:off x="708957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Training</a:t>
            </a:r>
          </a:p>
        </p:txBody>
      </p:sp>
      <p:sp>
        <p:nvSpPr>
          <p:cNvPr id="10" name="Chevron 9"/>
          <p:cNvSpPr/>
          <p:nvPr/>
        </p:nvSpPr>
        <p:spPr bwMode="auto">
          <a:xfrm>
            <a:off x="875211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Caution</a:t>
            </a:r>
          </a:p>
        </p:txBody>
      </p:sp>
      <p:sp>
        <p:nvSpPr>
          <p:cNvPr id="11" name="Chevron 10"/>
          <p:cNvSpPr/>
          <p:nvPr/>
        </p:nvSpPr>
        <p:spPr bwMode="auto">
          <a:xfrm>
            <a:off x="1041466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Wrap</a:t>
            </a:r>
            <a:r>
              <a:rPr kumimoji="0" lang="en-US" sz="1800" b="0" i="0" u="none" strike="noStrike" cap="none" normalizeH="0" dirty="0">
                <a:ln>
                  <a:noFill/>
                </a:ln>
                <a:solidFill>
                  <a:schemeClr val="bg1"/>
                </a:solidFill>
                <a:effectLst/>
                <a:latin typeface="Arial" charset="0"/>
                <a:ea typeface="ヒラギノ角ゴ Pro W3" pitchFamily="1" charset="-128"/>
              </a:rPr>
              <a:t> Up</a:t>
            </a:r>
            <a:endParaRPr kumimoji="0" lang="en-US" sz="1800" b="0" i="0" u="none" strike="noStrike" cap="none" normalizeH="0" baseline="0" dirty="0">
              <a:ln>
                <a:noFill/>
              </a:ln>
              <a:solidFill>
                <a:schemeClr val="bg1"/>
              </a:solidFill>
              <a:effectLst/>
              <a:latin typeface="Arial" charset="0"/>
              <a:ea typeface="ヒラギノ角ゴ Pro W3" pitchFamily="1" charset="-128"/>
            </a:endParaRPr>
          </a:p>
        </p:txBody>
      </p:sp>
    </p:spTree>
    <p:extLst>
      <p:ext uri="{BB962C8B-B14F-4D97-AF65-F5344CB8AC3E}">
        <p14:creationId xmlns:p14="http://schemas.microsoft.com/office/powerpoint/2010/main" val="1511683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12" end="12"/>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
                                            <p:txEl>
                                              <p:pRg st="13" end="13"/>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History of CNN Advances (Recent)</a:t>
            </a:r>
          </a:p>
        </p:txBody>
      </p:sp>
      <p:sp>
        <p:nvSpPr>
          <p:cNvPr id="5" name="Content Placeholder 2"/>
          <p:cNvSpPr>
            <a:spLocks noGrp="1"/>
          </p:cNvSpPr>
          <p:nvPr>
            <p:ph idx="1"/>
          </p:nvPr>
        </p:nvSpPr>
        <p:spPr>
          <a:xfrm>
            <a:off x="838200" y="1152395"/>
            <a:ext cx="10515600" cy="5024568"/>
          </a:xfrm>
        </p:spPr>
        <p:txBody>
          <a:bodyPr>
            <a:normAutofit fontScale="55000" lnSpcReduction="20000"/>
          </a:bodyPr>
          <a:lstStyle/>
          <a:p>
            <a:r>
              <a:rPr lang="en-US" sz="3600" dirty="0"/>
              <a:t>2011 - </a:t>
            </a:r>
          </a:p>
          <a:p>
            <a:pPr lvl="1"/>
            <a:r>
              <a:rPr lang="en-US" sz="3200" dirty="0"/>
              <a:t>For image recognition, typical networks were shallow (~4 layers)</a:t>
            </a:r>
          </a:p>
          <a:p>
            <a:endParaRPr lang="en-US" sz="3600" dirty="0"/>
          </a:p>
          <a:p>
            <a:r>
              <a:rPr lang="en-US" sz="3600" dirty="0"/>
              <a:t>2012 </a:t>
            </a:r>
            <a:r>
              <a:rPr lang="mr-IN" sz="3600" dirty="0"/>
              <a:t>–</a:t>
            </a:r>
            <a:r>
              <a:rPr lang="en-US" sz="3600" dirty="0"/>
              <a:t> Geoff Hinton (again)</a:t>
            </a:r>
          </a:p>
          <a:p>
            <a:pPr lvl="1"/>
            <a:r>
              <a:rPr lang="en-US" sz="3200" dirty="0" err="1"/>
              <a:t>AlexNet</a:t>
            </a:r>
            <a:r>
              <a:rPr lang="en-US" sz="3200" dirty="0"/>
              <a:t>, 8 layers</a:t>
            </a:r>
          </a:p>
          <a:p>
            <a:pPr lvl="1"/>
            <a:r>
              <a:rPr lang="en-US" sz="3200" dirty="0"/>
              <a:t>Major image analysis breakthrough</a:t>
            </a:r>
          </a:p>
          <a:p>
            <a:pPr lvl="1"/>
            <a:r>
              <a:rPr lang="en-US" sz="3200" dirty="0"/>
              <a:t>Huge leap for CNNs. Python based. GPU trained.</a:t>
            </a:r>
          </a:p>
          <a:p>
            <a:endParaRPr lang="en-US" sz="3600" dirty="0"/>
          </a:p>
          <a:p>
            <a:r>
              <a:rPr lang="en-US" sz="3600" dirty="0"/>
              <a:t>2014</a:t>
            </a:r>
          </a:p>
          <a:p>
            <a:pPr lvl="1"/>
            <a:r>
              <a:rPr lang="en-US" sz="3200" dirty="0"/>
              <a:t>22 layers </a:t>
            </a:r>
            <a:r>
              <a:rPr lang="mr-IN" sz="3200" dirty="0"/>
              <a:t>–</a:t>
            </a:r>
            <a:r>
              <a:rPr lang="en-US" sz="3200" dirty="0"/>
              <a:t> Inception v1 (</a:t>
            </a:r>
            <a:r>
              <a:rPr lang="en-US" sz="3200" dirty="0" err="1"/>
              <a:t>GoogLeNet</a:t>
            </a:r>
            <a:r>
              <a:rPr lang="en-US" sz="3200" dirty="0"/>
              <a:t>)</a:t>
            </a:r>
          </a:p>
          <a:p>
            <a:endParaRPr lang="en-US" sz="3600" dirty="0"/>
          </a:p>
          <a:p>
            <a:r>
              <a:rPr lang="en-US" sz="3600" dirty="0"/>
              <a:t>2015</a:t>
            </a:r>
          </a:p>
          <a:p>
            <a:pPr lvl="1"/>
            <a:r>
              <a:rPr lang="en-US" sz="3200" dirty="0"/>
              <a:t>48 Layers </a:t>
            </a:r>
            <a:r>
              <a:rPr lang="mr-IN" sz="3200" dirty="0"/>
              <a:t>–</a:t>
            </a:r>
            <a:r>
              <a:rPr lang="en-US" sz="3200" dirty="0"/>
              <a:t> Inception v3</a:t>
            </a:r>
          </a:p>
          <a:p>
            <a:pPr lvl="1"/>
            <a:r>
              <a:rPr lang="en-US" sz="3200" dirty="0"/>
              <a:t>152 Layers </a:t>
            </a:r>
            <a:r>
              <a:rPr lang="mr-IN" sz="3200" dirty="0"/>
              <a:t>–</a:t>
            </a:r>
            <a:r>
              <a:rPr lang="en-US" sz="3200" dirty="0"/>
              <a:t> </a:t>
            </a:r>
            <a:r>
              <a:rPr lang="en-US" sz="3200" dirty="0" err="1"/>
              <a:t>ResNet</a:t>
            </a:r>
            <a:endParaRPr lang="en-US" sz="3200" dirty="0"/>
          </a:p>
          <a:p>
            <a:endParaRPr lang="en-US" sz="3400" dirty="0"/>
          </a:p>
          <a:p>
            <a:r>
              <a:rPr lang="en-US" sz="3400" dirty="0"/>
              <a:t>2017</a:t>
            </a:r>
          </a:p>
          <a:p>
            <a:pPr lvl="1"/>
            <a:r>
              <a:rPr lang="en-US" sz="3200" dirty="0" err="1"/>
              <a:t>Tensorflow</a:t>
            </a:r>
            <a:r>
              <a:rPr lang="en-US" sz="3200" dirty="0"/>
              <a:t> libraries open-sourced by Google</a:t>
            </a:r>
          </a:p>
        </p:txBody>
      </p:sp>
      <p:sp>
        <p:nvSpPr>
          <p:cNvPr id="3" name="Slide Number Placeholder 2"/>
          <p:cNvSpPr>
            <a:spLocks noGrp="1"/>
          </p:cNvSpPr>
          <p:nvPr>
            <p:ph type="sldNum" sz="quarter" idx="10"/>
          </p:nvPr>
        </p:nvSpPr>
        <p:spPr/>
        <p:txBody>
          <a:bodyPr/>
          <a:lstStyle/>
          <a:p>
            <a:fld id="{D4325D4D-289E-48C1-B277-2BEB492A7D19}" type="slidenum">
              <a:rPr lang="en-US" smtClean="0">
                <a:solidFill>
                  <a:srgbClr val="FFFFFF"/>
                </a:solidFill>
              </a:rPr>
              <a:pPr/>
              <a:t>21</a:t>
            </a:fld>
            <a:endParaRPr lang="en-US" dirty="0">
              <a:solidFill>
                <a:srgbClr val="FFFFFF"/>
              </a:solidFill>
            </a:endParaRPr>
          </a:p>
        </p:txBody>
      </p:sp>
      <p:sp>
        <p:nvSpPr>
          <p:cNvPr id="6" name="Chevron 5"/>
          <p:cNvSpPr/>
          <p:nvPr/>
        </p:nvSpPr>
        <p:spPr bwMode="auto">
          <a:xfrm>
            <a:off x="210193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a:ln>
                  <a:noFill/>
                </a:ln>
                <a:solidFill>
                  <a:schemeClr val="bg1"/>
                </a:solidFill>
                <a:effectLst/>
                <a:latin typeface="Arial" charset="0"/>
                <a:ea typeface="ヒラギノ角ゴ Pro W3" pitchFamily="1" charset="-128"/>
              </a:rPr>
              <a:t>Intro</a:t>
            </a:r>
          </a:p>
        </p:txBody>
      </p:sp>
      <p:sp>
        <p:nvSpPr>
          <p:cNvPr id="7" name="Chevron 6"/>
          <p:cNvSpPr/>
          <p:nvPr/>
        </p:nvSpPr>
        <p:spPr bwMode="auto">
          <a:xfrm>
            <a:off x="3764480" y="6533798"/>
            <a:ext cx="1777340" cy="324202"/>
          </a:xfrm>
          <a:prstGeom prst="chevron">
            <a:avLst/>
          </a:prstGeom>
          <a:solidFill>
            <a:schemeClr val="accent1">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CNN Details</a:t>
            </a:r>
          </a:p>
        </p:txBody>
      </p:sp>
      <p:sp>
        <p:nvSpPr>
          <p:cNvPr id="8" name="Chevron 7"/>
          <p:cNvSpPr/>
          <p:nvPr/>
        </p:nvSpPr>
        <p:spPr bwMode="auto">
          <a:xfrm>
            <a:off x="542702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Applications</a:t>
            </a:r>
          </a:p>
        </p:txBody>
      </p:sp>
      <p:sp>
        <p:nvSpPr>
          <p:cNvPr id="9" name="Chevron 8"/>
          <p:cNvSpPr/>
          <p:nvPr/>
        </p:nvSpPr>
        <p:spPr bwMode="auto">
          <a:xfrm>
            <a:off x="708957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Training</a:t>
            </a:r>
          </a:p>
        </p:txBody>
      </p:sp>
      <p:sp>
        <p:nvSpPr>
          <p:cNvPr id="10" name="Chevron 9"/>
          <p:cNvSpPr/>
          <p:nvPr/>
        </p:nvSpPr>
        <p:spPr bwMode="auto">
          <a:xfrm>
            <a:off x="875211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Caution</a:t>
            </a:r>
          </a:p>
        </p:txBody>
      </p:sp>
      <p:sp>
        <p:nvSpPr>
          <p:cNvPr id="11" name="Chevron 10"/>
          <p:cNvSpPr/>
          <p:nvPr/>
        </p:nvSpPr>
        <p:spPr bwMode="auto">
          <a:xfrm>
            <a:off x="1041466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Wrap</a:t>
            </a:r>
            <a:r>
              <a:rPr kumimoji="0" lang="en-US" sz="1800" b="0" i="0" u="none" strike="noStrike" cap="none" normalizeH="0" dirty="0">
                <a:ln>
                  <a:noFill/>
                </a:ln>
                <a:solidFill>
                  <a:schemeClr val="bg1"/>
                </a:solidFill>
                <a:effectLst/>
                <a:latin typeface="Arial" charset="0"/>
                <a:ea typeface="ヒラギノ角ゴ Pro W3" pitchFamily="1" charset="-128"/>
              </a:rPr>
              <a:t> Up</a:t>
            </a:r>
            <a:endParaRPr kumimoji="0" lang="en-US" sz="1800" b="0" i="0" u="none" strike="noStrike" cap="none" normalizeH="0" baseline="0" dirty="0">
              <a:ln>
                <a:noFill/>
              </a:ln>
              <a:solidFill>
                <a:schemeClr val="bg1"/>
              </a:solidFill>
              <a:effectLst/>
              <a:latin typeface="Arial" charset="0"/>
              <a:ea typeface="ヒラギノ角ゴ Pro W3" pitchFamily="1" charset="-128"/>
            </a:endParaRPr>
          </a:p>
        </p:txBody>
      </p:sp>
    </p:spTree>
    <p:extLst>
      <p:ext uri="{BB962C8B-B14F-4D97-AF65-F5344CB8AC3E}">
        <p14:creationId xmlns:p14="http://schemas.microsoft.com/office/powerpoint/2010/main" val="324714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
                                            <p:txEl>
                                              <p:pRg st="11" end="11"/>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
                                            <p:txEl>
                                              <p:pRg st="12" end="12"/>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
                                            <p:txEl>
                                              <p:pRg st="13" end="13"/>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5">
                                            <p:txEl>
                                              <p:pRg st="15" end="15"/>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79FB97-85EF-0944-BE2A-5AF96EB03157}"/>
              </a:ext>
            </a:extLst>
          </p:cNvPr>
          <p:cNvSpPr>
            <a:spLocks noGrp="1"/>
          </p:cNvSpPr>
          <p:nvPr>
            <p:ph type="title"/>
          </p:nvPr>
        </p:nvSpPr>
        <p:spPr/>
        <p:txBody>
          <a:bodyPr/>
          <a:lstStyle/>
          <a:p>
            <a:r>
              <a:rPr lang="en-US" dirty="0"/>
              <a:t>How long to train 23,200,000 parameters?</a:t>
            </a:r>
          </a:p>
        </p:txBody>
      </p:sp>
      <p:sp>
        <p:nvSpPr>
          <p:cNvPr id="4" name="Slide Number Placeholder 3">
            <a:extLst>
              <a:ext uri="{FF2B5EF4-FFF2-40B4-BE49-F238E27FC236}">
                <a16:creationId xmlns:a16="http://schemas.microsoft.com/office/drawing/2014/main" id="{25F2166A-3925-0749-BE84-3FD1DA2C7942}"/>
              </a:ext>
            </a:extLst>
          </p:cNvPr>
          <p:cNvSpPr>
            <a:spLocks noGrp="1"/>
          </p:cNvSpPr>
          <p:nvPr>
            <p:ph type="sldNum" sz="quarter" idx="10"/>
          </p:nvPr>
        </p:nvSpPr>
        <p:spPr/>
        <p:txBody>
          <a:bodyPr/>
          <a:lstStyle/>
          <a:p>
            <a:fld id="{D4325D4D-289E-48C1-B277-2BEB492A7D19}" type="slidenum">
              <a:rPr lang="en-US" smtClean="0">
                <a:solidFill>
                  <a:srgbClr val="FFFFFF"/>
                </a:solidFill>
              </a:rPr>
              <a:pPr/>
              <a:t>22</a:t>
            </a:fld>
            <a:endParaRPr lang="en-US" dirty="0">
              <a:solidFill>
                <a:srgbClr val="FFFFFF"/>
              </a:solidFill>
            </a:endParaRPr>
          </a:p>
        </p:txBody>
      </p:sp>
      <p:pic>
        <p:nvPicPr>
          <p:cNvPr id="5" name="Picture 4">
            <a:extLst>
              <a:ext uri="{FF2B5EF4-FFF2-40B4-BE49-F238E27FC236}">
                <a16:creationId xmlns:a16="http://schemas.microsoft.com/office/drawing/2014/main" id="{0C6336D9-6D4B-134E-8115-A39A1AF070CE}"/>
              </a:ext>
            </a:extLst>
          </p:cNvPr>
          <p:cNvPicPr>
            <a:picLocks noChangeAspect="1"/>
          </p:cNvPicPr>
          <p:nvPr/>
        </p:nvPicPr>
        <p:blipFill>
          <a:blip r:embed="rId2"/>
          <a:stretch>
            <a:fillRect/>
          </a:stretch>
        </p:blipFill>
        <p:spPr>
          <a:xfrm>
            <a:off x="2013856" y="1123042"/>
            <a:ext cx="7855857" cy="5149951"/>
          </a:xfrm>
          <a:prstGeom prst="rect">
            <a:avLst/>
          </a:prstGeom>
        </p:spPr>
      </p:pic>
    </p:spTree>
    <p:extLst>
      <p:ext uri="{BB962C8B-B14F-4D97-AF65-F5344CB8AC3E}">
        <p14:creationId xmlns:p14="http://schemas.microsoft.com/office/powerpoint/2010/main" val="2082136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89462" y="2787020"/>
            <a:ext cx="10033202" cy="3217599"/>
          </a:xfrm>
          <a:prstGeom prst="rect">
            <a:avLst/>
          </a:prstGeom>
        </p:spPr>
      </p:pic>
      <p:sp>
        <p:nvSpPr>
          <p:cNvPr id="8" name="Oval 7"/>
          <p:cNvSpPr/>
          <p:nvPr/>
        </p:nvSpPr>
        <p:spPr bwMode="auto">
          <a:xfrm>
            <a:off x="2729948" y="5242314"/>
            <a:ext cx="914400" cy="950111"/>
          </a:xfrm>
          <a:prstGeom prst="ellipse">
            <a:avLst/>
          </a:prstGeom>
          <a:noFill/>
          <a:ln w="571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a typeface="ヒラギノ角ゴ Pro W3" pitchFamily="1" charset="-128"/>
            </a:endParaRPr>
          </a:p>
        </p:txBody>
      </p:sp>
      <p:pic>
        <p:nvPicPr>
          <p:cNvPr id="5" name="Picture 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89462" y="2787020"/>
            <a:ext cx="10213076" cy="3217599"/>
          </a:xfrm>
          <a:prstGeom prst="rect">
            <a:avLst/>
          </a:prstGeom>
        </p:spPr>
      </p:pic>
      <p:sp>
        <p:nvSpPr>
          <p:cNvPr id="7" name="Oval 6"/>
          <p:cNvSpPr/>
          <p:nvPr/>
        </p:nvSpPr>
        <p:spPr bwMode="auto">
          <a:xfrm>
            <a:off x="2729948" y="3379304"/>
            <a:ext cx="914400" cy="1417983"/>
          </a:xfrm>
          <a:prstGeom prst="ellipse">
            <a:avLst/>
          </a:prstGeom>
          <a:noFill/>
          <a:ln w="571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a typeface="ヒラギノ角ゴ Pro W3" pitchFamily="1" charset="-128"/>
            </a:endParaRPr>
          </a:p>
        </p:txBody>
      </p:sp>
      <p:sp>
        <p:nvSpPr>
          <p:cNvPr id="2" name="Title 1"/>
          <p:cNvSpPr>
            <a:spLocks noGrp="1"/>
          </p:cNvSpPr>
          <p:nvPr>
            <p:ph type="title"/>
          </p:nvPr>
        </p:nvSpPr>
        <p:spPr/>
        <p:txBody>
          <a:bodyPr/>
          <a:lstStyle/>
          <a:p>
            <a:r>
              <a:rPr lang="en-US" dirty="0"/>
              <a:t>Another key advance</a:t>
            </a:r>
          </a:p>
        </p:txBody>
      </p:sp>
      <p:sp>
        <p:nvSpPr>
          <p:cNvPr id="3" name="Content Placeholder 2"/>
          <p:cNvSpPr>
            <a:spLocks noGrp="1"/>
          </p:cNvSpPr>
          <p:nvPr>
            <p:ph idx="1"/>
          </p:nvPr>
        </p:nvSpPr>
        <p:spPr>
          <a:xfrm>
            <a:off x="609600" y="1143002"/>
            <a:ext cx="10972800" cy="1522474"/>
          </a:xfrm>
        </p:spPr>
        <p:txBody>
          <a:bodyPr>
            <a:normAutofit/>
          </a:bodyPr>
          <a:lstStyle/>
          <a:p>
            <a:r>
              <a:rPr lang="en-US" sz="3600" dirty="0"/>
              <a:t>Retraining the last layer is all that is needed for basic human recognizable objects</a:t>
            </a:r>
          </a:p>
          <a:p>
            <a:endParaRPr lang="en-US" sz="3600" dirty="0"/>
          </a:p>
          <a:p>
            <a:endParaRPr lang="en-US" sz="3600" dirty="0"/>
          </a:p>
        </p:txBody>
      </p:sp>
      <p:sp>
        <p:nvSpPr>
          <p:cNvPr id="4" name="Slide Number Placeholder 3"/>
          <p:cNvSpPr>
            <a:spLocks noGrp="1"/>
          </p:cNvSpPr>
          <p:nvPr>
            <p:ph type="sldNum" sz="quarter" idx="10"/>
          </p:nvPr>
        </p:nvSpPr>
        <p:spPr/>
        <p:txBody>
          <a:bodyPr/>
          <a:lstStyle/>
          <a:p>
            <a:fld id="{D4325D4D-289E-48C1-B277-2BEB492A7D19}" type="slidenum">
              <a:rPr lang="en-US" smtClean="0">
                <a:solidFill>
                  <a:srgbClr val="FFFFFF"/>
                </a:solidFill>
              </a:rPr>
              <a:pPr/>
              <a:t>23</a:t>
            </a:fld>
            <a:endParaRPr lang="en-US" dirty="0">
              <a:solidFill>
                <a:srgbClr val="FFFFFF"/>
              </a:solidFill>
            </a:endParaRPr>
          </a:p>
        </p:txBody>
      </p:sp>
      <p:pic>
        <p:nvPicPr>
          <p:cNvPr id="9" name="Picture 8"/>
          <p:cNvPicPr>
            <a:picLocks noChangeAspect="1"/>
          </p:cNvPicPr>
          <p:nvPr/>
        </p:nvPicPr>
        <p:blipFill>
          <a:blip r:embed="rId5"/>
          <a:stretch>
            <a:fillRect/>
          </a:stretch>
        </p:blipFill>
        <p:spPr>
          <a:xfrm>
            <a:off x="989462" y="2674647"/>
            <a:ext cx="10213076" cy="3810754"/>
          </a:xfrm>
          <a:prstGeom prst="rect">
            <a:avLst/>
          </a:prstGeom>
        </p:spPr>
      </p:pic>
      <p:sp>
        <p:nvSpPr>
          <p:cNvPr id="11" name="TextBox 10"/>
          <p:cNvSpPr txBox="1"/>
          <p:nvPr/>
        </p:nvSpPr>
        <p:spPr>
          <a:xfrm>
            <a:off x="2300396" y="5831018"/>
            <a:ext cx="9765815" cy="523220"/>
          </a:xfrm>
          <a:prstGeom prst="rect">
            <a:avLst/>
          </a:prstGeom>
          <a:solidFill>
            <a:srgbClr val="FF0000"/>
          </a:solidFill>
        </p:spPr>
        <p:txBody>
          <a:bodyPr wrap="none" rtlCol="0">
            <a:spAutoFit/>
          </a:bodyPr>
          <a:lstStyle/>
          <a:p>
            <a:r>
              <a:rPr lang="en-US" sz="2800" dirty="0"/>
              <a:t>ImageNet trained weights for Inception </a:t>
            </a:r>
            <a:r>
              <a:rPr lang="en-US" sz="2800"/>
              <a:t>v3 are downloadable</a:t>
            </a:r>
            <a:endParaRPr lang="en-US" sz="2800" dirty="0"/>
          </a:p>
        </p:txBody>
      </p:sp>
      <p:sp>
        <p:nvSpPr>
          <p:cNvPr id="10" name="Oval 9"/>
          <p:cNvSpPr/>
          <p:nvPr/>
        </p:nvSpPr>
        <p:spPr bwMode="auto">
          <a:xfrm>
            <a:off x="968612" y="2654500"/>
            <a:ext cx="9871664" cy="2898163"/>
          </a:xfrm>
          <a:prstGeom prst="ellipse">
            <a:avLst/>
          </a:prstGeom>
          <a:noFill/>
          <a:ln w="571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a typeface="ヒラギノ角ゴ Pro W3" pitchFamily="1" charset="-128"/>
            </a:endParaRPr>
          </a:p>
        </p:txBody>
      </p:sp>
      <p:sp>
        <p:nvSpPr>
          <p:cNvPr id="12" name="Oval 11"/>
          <p:cNvSpPr/>
          <p:nvPr/>
        </p:nvSpPr>
        <p:spPr bwMode="auto">
          <a:xfrm>
            <a:off x="10615683" y="3634407"/>
            <a:ext cx="862083" cy="907776"/>
          </a:xfrm>
          <a:prstGeom prst="ellipse">
            <a:avLst/>
          </a:prstGeom>
          <a:noFill/>
          <a:ln w="571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a typeface="ヒラギノ角ゴ Pro W3" pitchFamily="1" charset="-128"/>
            </a:endParaRPr>
          </a:p>
        </p:txBody>
      </p:sp>
      <p:sp>
        <p:nvSpPr>
          <p:cNvPr id="13" name="Chevron 12"/>
          <p:cNvSpPr/>
          <p:nvPr/>
        </p:nvSpPr>
        <p:spPr bwMode="auto">
          <a:xfrm>
            <a:off x="210193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a:ln>
                  <a:noFill/>
                </a:ln>
                <a:solidFill>
                  <a:schemeClr val="bg1"/>
                </a:solidFill>
                <a:effectLst/>
                <a:latin typeface="Arial" charset="0"/>
                <a:ea typeface="ヒラギノ角ゴ Pro W3" pitchFamily="1" charset="-128"/>
              </a:rPr>
              <a:t>Intro</a:t>
            </a:r>
          </a:p>
        </p:txBody>
      </p:sp>
      <p:sp>
        <p:nvSpPr>
          <p:cNvPr id="14" name="Chevron 13"/>
          <p:cNvSpPr/>
          <p:nvPr/>
        </p:nvSpPr>
        <p:spPr bwMode="auto">
          <a:xfrm>
            <a:off x="3764480" y="6533798"/>
            <a:ext cx="1777340" cy="324202"/>
          </a:xfrm>
          <a:prstGeom prst="chevron">
            <a:avLst/>
          </a:prstGeom>
          <a:solidFill>
            <a:schemeClr val="accent1">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CNN Details</a:t>
            </a:r>
          </a:p>
        </p:txBody>
      </p:sp>
      <p:sp>
        <p:nvSpPr>
          <p:cNvPr id="15" name="Chevron 14"/>
          <p:cNvSpPr/>
          <p:nvPr/>
        </p:nvSpPr>
        <p:spPr bwMode="auto">
          <a:xfrm>
            <a:off x="542702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Applications</a:t>
            </a:r>
          </a:p>
        </p:txBody>
      </p:sp>
      <p:sp>
        <p:nvSpPr>
          <p:cNvPr id="16" name="Chevron 15"/>
          <p:cNvSpPr/>
          <p:nvPr/>
        </p:nvSpPr>
        <p:spPr bwMode="auto">
          <a:xfrm>
            <a:off x="708957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Training</a:t>
            </a:r>
          </a:p>
        </p:txBody>
      </p:sp>
      <p:sp>
        <p:nvSpPr>
          <p:cNvPr id="17" name="Chevron 16"/>
          <p:cNvSpPr/>
          <p:nvPr/>
        </p:nvSpPr>
        <p:spPr bwMode="auto">
          <a:xfrm>
            <a:off x="875211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Caution</a:t>
            </a:r>
          </a:p>
        </p:txBody>
      </p:sp>
      <p:sp>
        <p:nvSpPr>
          <p:cNvPr id="18" name="Chevron 17"/>
          <p:cNvSpPr/>
          <p:nvPr/>
        </p:nvSpPr>
        <p:spPr bwMode="auto">
          <a:xfrm>
            <a:off x="1041466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Wrap</a:t>
            </a:r>
            <a:r>
              <a:rPr kumimoji="0" lang="en-US" sz="1800" b="0" i="0" u="none" strike="noStrike" cap="none" normalizeH="0" dirty="0">
                <a:ln>
                  <a:noFill/>
                </a:ln>
                <a:solidFill>
                  <a:schemeClr val="bg1"/>
                </a:solidFill>
                <a:effectLst/>
                <a:latin typeface="Arial" charset="0"/>
                <a:ea typeface="ヒラギノ角ゴ Pro W3" pitchFamily="1" charset="-128"/>
              </a:rPr>
              <a:t> Up</a:t>
            </a:r>
            <a:endParaRPr kumimoji="0" lang="en-US" sz="1800" b="0" i="0" u="none" strike="noStrike" cap="none" normalizeH="0" baseline="0" dirty="0">
              <a:ln>
                <a:noFill/>
              </a:ln>
              <a:solidFill>
                <a:schemeClr val="bg1"/>
              </a:solidFill>
              <a:effectLst/>
              <a:latin typeface="Arial" charset="0"/>
              <a:ea typeface="ヒラギノ角ゴ Pro W3" pitchFamily="1" charset="-128"/>
            </a:endParaRPr>
          </a:p>
        </p:txBody>
      </p:sp>
    </p:spTree>
    <p:extLst>
      <p:ext uri="{BB962C8B-B14F-4D97-AF65-F5344CB8AC3E}">
        <p14:creationId xmlns:p14="http://schemas.microsoft.com/office/powerpoint/2010/main" val="1207887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5"/>
                                        </p:tgtEl>
                                        <p:attrNameLst>
                                          <p:attrName>style.visibility</p:attrName>
                                        </p:attrNameLst>
                                      </p:cBhvr>
                                      <p:to>
                                        <p:strVal val="hidden"/>
                                      </p:to>
                                    </p:set>
                                  </p:childTnLst>
                                </p:cTn>
                              </p:par>
                              <p:par>
                                <p:cTn id="15" presetID="1" presetClass="exit" presetSubtype="0" fill="hold" grpId="1" nodeType="withEffect">
                                  <p:stCondLst>
                                    <p:cond delay="0"/>
                                  </p:stCondLst>
                                  <p:childTnLst>
                                    <p:set>
                                      <p:cBhvr>
                                        <p:cTn id="16" dur="1" fill="hold">
                                          <p:stCondLst>
                                            <p:cond delay="0"/>
                                          </p:stCondLst>
                                        </p:cTn>
                                        <p:tgtEl>
                                          <p:spTgt spid="7"/>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nodeType="clickEffect">
                                  <p:stCondLst>
                                    <p:cond delay="0"/>
                                  </p:stCondLst>
                                  <p:childTnLst>
                                    <p:set>
                                      <p:cBhvr>
                                        <p:cTn id="26" dur="1" fill="hold">
                                          <p:stCondLst>
                                            <p:cond delay="0"/>
                                          </p:stCondLst>
                                        </p:cTn>
                                        <p:tgtEl>
                                          <p:spTgt spid="6"/>
                                        </p:tgtEl>
                                        <p:attrNameLst>
                                          <p:attrName>style.visibility</p:attrName>
                                        </p:attrNameLst>
                                      </p:cBhvr>
                                      <p:to>
                                        <p:strVal val="hidden"/>
                                      </p:to>
                                    </p:set>
                                  </p:childTnLst>
                                </p:cTn>
                              </p:par>
                              <p:par>
                                <p:cTn id="27" presetID="1" presetClass="exit" presetSubtype="0" fill="hold" grpId="1" nodeType="withEffect">
                                  <p:stCondLst>
                                    <p:cond delay="0"/>
                                  </p:stCondLst>
                                  <p:childTnLst>
                                    <p:set>
                                      <p:cBhvr>
                                        <p:cTn id="28" dur="1" fill="hold">
                                          <p:stCondLst>
                                            <p:cond delay="0"/>
                                          </p:stCondLst>
                                        </p:cTn>
                                        <p:tgtEl>
                                          <p:spTgt spid="8"/>
                                        </p:tgtEl>
                                        <p:attrNameLst>
                                          <p:attrName>style.visibility</p:attrName>
                                        </p:attrNameLst>
                                      </p:cBhvr>
                                      <p:to>
                                        <p:strVal val="hidden"/>
                                      </p:to>
                                    </p:set>
                                  </p:childTnLst>
                                </p:cTn>
                              </p:par>
                              <p:par>
                                <p:cTn id="29" presetID="1" presetClass="entr" presetSubtype="0" fill="hold" nodeType="with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1" nodeType="clickEffect">
                                  <p:stCondLst>
                                    <p:cond delay="0"/>
                                  </p:stCondLst>
                                  <p:childTnLst>
                                    <p:set>
                                      <p:cBhvr>
                                        <p:cTn id="42" dur="1" fill="hold">
                                          <p:stCondLst>
                                            <p:cond delay="0"/>
                                          </p:stCondLst>
                                        </p:cTn>
                                        <p:tgtEl>
                                          <p:spTgt spid="10"/>
                                        </p:tgtEl>
                                        <p:attrNameLst>
                                          <p:attrName>style.visibility</p:attrName>
                                        </p:attrNameLst>
                                      </p:cBhvr>
                                      <p:to>
                                        <p:strVal val="hidden"/>
                                      </p:to>
                                    </p:set>
                                  </p:childTnLst>
                                </p:cTn>
                              </p:par>
                              <p:par>
                                <p:cTn id="43" presetID="1" presetClass="entr" presetSubtype="0" fill="hold" grpId="0" nodeType="withEffect">
                                  <p:stCondLst>
                                    <p:cond delay="0"/>
                                  </p:stCondLst>
                                  <p:childTnLst>
                                    <p:set>
                                      <p:cBhvr>
                                        <p:cTn id="4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7" grpId="0" animBg="1"/>
      <p:bldP spid="7" grpId="1" animBg="1"/>
      <p:bldP spid="11" grpId="0" animBg="1"/>
      <p:bldP spid="10" grpId="0" animBg="1"/>
      <p:bldP spid="10" grpId="1" animBg="1"/>
      <p:bldP spid="12"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Where are we today</a:t>
            </a:r>
          </a:p>
        </p:txBody>
      </p:sp>
      <p:sp>
        <p:nvSpPr>
          <p:cNvPr id="3" name="Content Placeholder 2"/>
          <p:cNvSpPr>
            <a:spLocks noGrp="1"/>
          </p:cNvSpPr>
          <p:nvPr>
            <p:ph idx="1"/>
          </p:nvPr>
        </p:nvSpPr>
        <p:spPr/>
        <p:txBody>
          <a:bodyPr>
            <a:normAutofit lnSpcReduction="10000"/>
          </a:bodyPr>
          <a:lstStyle/>
          <a:p>
            <a:r>
              <a:rPr lang="en-US" sz="4000" dirty="0"/>
              <a:t>Computational platform </a:t>
            </a:r>
            <a:r>
              <a:rPr lang="en-US" sz="4000" dirty="0">
                <a:sym typeface="Wingdings"/>
              </a:rPr>
              <a:t> </a:t>
            </a:r>
            <a:r>
              <a:rPr lang="en-US" sz="4000" dirty="0" err="1">
                <a:sym typeface="Wingdings"/>
              </a:rPr>
              <a:t>Tensorflow</a:t>
            </a:r>
            <a:endParaRPr lang="en-US" sz="4000" dirty="0">
              <a:sym typeface="Wingdings"/>
            </a:endParaRPr>
          </a:p>
          <a:p>
            <a:endParaRPr lang="en-US" sz="4000" dirty="0">
              <a:sym typeface="Wingdings"/>
            </a:endParaRPr>
          </a:p>
          <a:p>
            <a:r>
              <a:rPr lang="en-US" sz="4000" dirty="0">
                <a:sym typeface="Wingdings"/>
              </a:rPr>
              <a:t>Model architecture  Inception_v3 structure</a:t>
            </a:r>
          </a:p>
          <a:p>
            <a:endParaRPr lang="en-US" sz="4000" dirty="0">
              <a:sym typeface="Wingdings"/>
            </a:endParaRPr>
          </a:p>
          <a:p>
            <a:r>
              <a:rPr lang="en-US" sz="4000" dirty="0">
                <a:sym typeface="Wingdings"/>
              </a:rPr>
              <a:t>ImageNet pre-trained weights</a:t>
            </a:r>
          </a:p>
          <a:p>
            <a:endParaRPr lang="en-US" sz="4000" dirty="0">
              <a:sym typeface="Wingdings"/>
            </a:endParaRPr>
          </a:p>
          <a:p>
            <a:r>
              <a:rPr lang="en-US" sz="4000" dirty="0"/>
              <a:t>Python scripts to handle the retraining</a:t>
            </a:r>
          </a:p>
        </p:txBody>
      </p:sp>
      <p:sp>
        <p:nvSpPr>
          <p:cNvPr id="4" name="Slide Number Placeholder 3"/>
          <p:cNvSpPr>
            <a:spLocks noGrp="1"/>
          </p:cNvSpPr>
          <p:nvPr>
            <p:ph type="sldNum" sz="quarter" idx="10"/>
          </p:nvPr>
        </p:nvSpPr>
        <p:spPr/>
        <p:txBody>
          <a:bodyPr/>
          <a:lstStyle/>
          <a:p>
            <a:fld id="{D4325D4D-289E-48C1-B277-2BEB492A7D19}" type="slidenum">
              <a:rPr lang="en-US" smtClean="0">
                <a:solidFill>
                  <a:srgbClr val="FFFFFF"/>
                </a:solidFill>
              </a:rPr>
              <a:pPr/>
              <a:t>24</a:t>
            </a:fld>
            <a:endParaRPr lang="en-US" dirty="0">
              <a:solidFill>
                <a:srgbClr val="FFFFFF"/>
              </a:solidFill>
            </a:endParaRPr>
          </a:p>
        </p:txBody>
      </p:sp>
      <p:sp>
        <p:nvSpPr>
          <p:cNvPr id="5" name="Chevron 4"/>
          <p:cNvSpPr/>
          <p:nvPr/>
        </p:nvSpPr>
        <p:spPr bwMode="auto">
          <a:xfrm>
            <a:off x="210193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a:ln>
                  <a:noFill/>
                </a:ln>
                <a:solidFill>
                  <a:schemeClr val="bg1"/>
                </a:solidFill>
                <a:effectLst/>
                <a:latin typeface="Arial" charset="0"/>
                <a:ea typeface="ヒラギノ角ゴ Pro W3" pitchFamily="1" charset="-128"/>
              </a:rPr>
              <a:t>Intro</a:t>
            </a:r>
          </a:p>
        </p:txBody>
      </p:sp>
      <p:sp>
        <p:nvSpPr>
          <p:cNvPr id="6" name="Chevron 5"/>
          <p:cNvSpPr/>
          <p:nvPr/>
        </p:nvSpPr>
        <p:spPr bwMode="auto">
          <a:xfrm>
            <a:off x="3764480" y="6533798"/>
            <a:ext cx="1777340" cy="324202"/>
          </a:xfrm>
          <a:prstGeom prst="chevron">
            <a:avLst/>
          </a:prstGeom>
          <a:solidFill>
            <a:schemeClr val="accent1">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CNN Details</a:t>
            </a:r>
          </a:p>
        </p:txBody>
      </p:sp>
      <p:sp>
        <p:nvSpPr>
          <p:cNvPr id="7" name="Chevron 6"/>
          <p:cNvSpPr/>
          <p:nvPr/>
        </p:nvSpPr>
        <p:spPr bwMode="auto">
          <a:xfrm>
            <a:off x="542702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Applications</a:t>
            </a:r>
          </a:p>
        </p:txBody>
      </p:sp>
      <p:sp>
        <p:nvSpPr>
          <p:cNvPr id="8" name="Chevron 7"/>
          <p:cNvSpPr/>
          <p:nvPr/>
        </p:nvSpPr>
        <p:spPr bwMode="auto">
          <a:xfrm>
            <a:off x="708957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Training</a:t>
            </a:r>
          </a:p>
        </p:txBody>
      </p:sp>
      <p:sp>
        <p:nvSpPr>
          <p:cNvPr id="9" name="Chevron 8"/>
          <p:cNvSpPr/>
          <p:nvPr/>
        </p:nvSpPr>
        <p:spPr bwMode="auto">
          <a:xfrm>
            <a:off x="875211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Caution</a:t>
            </a:r>
          </a:p>
        </p:txBody>
      </p:sp>
      <p:sp>
        <p:nvSpPr>
          <p:cNvPr id="10" name="Chevron 9"/>
          <p:cNvSpPr/>
          <p:nvPr/>
        </p:nvSpPr>
        <p:spPr bwMode="auto">
          <a:xfrm>
            <a:off x="1041466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Wrap</a:t>
            </a:r>
            <a:r>
              <a:rPr kumimoji="0" lang="en-US" sz="1800" b="0" i="0" u="none" strike="noStrike" cap="none" normalizeH="0" dirty="0">
                <a:ln>
                  <a:noFill/>
                </a:ln>
                <a:solidFill>
                  <a:schemeClr val="bg1"/>
                </a:solidFill>
                <a:effectLst/>
                <a:latin typeface="Arial" charset="0"/>
                <a:ea typeface="ヒラギノ角ゴ Pro W3" pitchFamily="1" charset="-128"/>
              </a:rPr>
              <a:t> Up</a:t>
            </a:r>
            <a:endParaRPr kumimoji="0" lang="en-US" sz="1800" b="0" i="0" u="none" strike="noStrike" cap="none" normalizeH="0" baseline="0" dirty="0">
              <a:ln>
                <a:noFill/>
              </a:ln>
              <a:solidFill>
                <a:schemeClr val="bg1"/>
              </a:solidFill>
              <a:effectLst/>
              <a:latin typeface="Arial" charset="0"/>
              <a:ea typeface="ヒラギノ角ゴ Pro W3" pitchFamily="1" charset="-128"/>
            </a:endParaRPr>
          </a:p>
        </p:txBody>
      </p:sp>
    </p:spTree>
    <p:extLst>
      <p:ext uri="{BB962C8B-B14F-4D97-AF65-F5344CB8AC3E}">
        <p14:creationId xmlns:p14="http://schemas.microsoft.com/office/powerpoint/2010/main" val="2008608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Lecture Agenda</a:t>
            </a:r>
          </a:p>
        </p:txBody>
      </p:sp>
      <p:sp>
        <p:nvSpPr>
          <p:cNvPr id="3" name="Content Placeholder 2"/>
          <p:cNvSpPr>
            <a:spLocks noGrp="1"/>
          </p:cNvSpPr>
          <p:nvPr>
            <p:ph idx="1"/>
          </p:nvPr>
        </p:nvSpPr>
        <p:spPr>
          <a:xfrm>
            <a:off x="503853" y="914401"/>
            <a:ext cx="11140751" cy="4983163"/>
          </a:xfrm>
        </p:spPr>
        <p:txBody>
          <a:bodyPr>
            <a:normAutofit fontScale="85000" lnSpcReduction="20000"/>
          </a:bodyPr>
          <a:lstStyle/>
          <a:p>
            <a:pPr>
              <a:buClr>
                <a:schemeClr val="bg1">
                  <a:lumMod val="85000"/>
                </a:schemeClr>
              </a:buClr>
            </a:pPr>
            <a:r>
              <a:rPr lang="en-US" sz="2800" dirty="0">
                <a:solidFill>
                  <a:schemeClr val="bg1">
                    <a:lumMod val="85000"/>
                  </a:schemeClr>
                </a:solidFill>
              </a:rPr>
              <a:t>Introduction</a:t>
            </a:r>
          </a:p>
          <a:p>
            <a:endParaRPr lang="en-US" sz="2800" dirty="0"/>
          </a:p>
          <a:p>
            <a:pPr>
              <a:buClr>
                <a:schemeClr val="bg1">
                  <a:lumMod val="85000"/>
                </a:schemeClr>
              </a:buClr>
            </a:pPr>
            <a:r>
              <a:rPr lang="en-US" sz="2800" dirty="0">
                <a:solidFill>
                  <a:schemeClr val="bg1">
                    <a:lumMod val="85000"/>
                  </a:schemeClr>
                </a:solidFill>
              </a:rPr>
              <a:t>What is a Convolutional Neural Network (CNN)?</a:t>
            </a:r>
          </a:p>
          <a:p>
            <a:pPr lvl="1">
              <a:buClr>
                <a:schemeClr val="bg1">
                  <a:lumMod val="85000"/>
                </a:schemeClr>
              </a:buClr>
            </a:pPr>
            <a:r>
              <a:rPr lang="en-US" sz="2400" dirty="0" err="1">
                <a:solidFill>
                  <a:schemeClr val="bg1">
                    <a:lumMod val="85000"/>
                  </a:schemeClr>
                </a:solidFill>
              </a:rPr>
              <a:t>Tensorflow</a:t>
            </a:r>
            <a:r>
              <a:rPr lang="en-US" sz="2400" dirty="0">
                <a:solidFill>
                  <a:schemeClr val="bg1">
                    <a:lumMod val="85000"/>
                  </a:schemeClr>
                </a:solidFill>
              </a:rPr>
              <a:t> Playground CNN Demo</a:t>
            </a:r>
          </a:p>
          <a:p>
            <a:pPr lvl="1">
              <a:buClr>
                <a:schemeClr val="bg1">
                  <a:lumMod val="85000"/>
                </a:schemeClr>
              </a:buClr>
            </a:pPr>
            <a:r>
              <a:rPr lang="en-US" sz="2400" dirty="0">
                <a:solidFill>
                  <a:schemeClr val="bg1">
                    <a:lumMod val="85000"/>
                  </a:schemeClr>
                </a:solidFill>
              </a:rPr>
              <a:t>History of CNN advances</a:t>
            </a:r>
            <a:br>
              <a:rPr lang="en-US" sz="2400" dirty="0">
                <a:solidFill>
                  <a:schemeClr val="bg1">
                    <a:lumMod val="85000"/>
                  </a:schemeClr>
                </a:solidFill>
              </a:rPr>
            </a:br>
            <a:endParaRPr lang="en-US" sz="2400" dirty="0">
              <a:solidFill>
                <a:schemeClr val="bg1">
                  <a:lumMod val="85000"/>
                </a:schemeClr>
              </a:solidFill>
            </a:endParaRPr>
          </a:p>
          <a:p>
            <a:pPr>
              <a:buClr>
                <a:schemeClr val="tx1"/>
              </a:buClr>
            </a:pPr>
            <a:r>
              <a:rPr lang="en-US" sz="2800" dirty="0"/>
              <a:t>Application of CNNs in Image Analysis</a:t>
            </a:r>
          </a:p>
          <a:p>
            <a:pPr lvl="1">
              <a:buClr>
                <a:schemeClr val="tx1"/>
              </a:buClr>
            </a:pPr>
            <a:r>
              <a:rPr lang="en-US" sz="2400" dirty="0"/>
              <a:t>Object Classification (</a:t>
            </a:r>
            <a:r>
              <a:rPr lang="en-US" sz="2400" dirty="0" err="1"/>
              <a:t>Tensorflow</a:t>
            </a:r>
            <a:r>
              <a:rPr lang="en-US" sz="2400" dirty="0"/>
              <a:t> for Poets, flower demo)</a:t>
            </a:r>
          </a:p>
          <a:p>
            <a:pPr lvl="1">
              <a:buClr>
                <a:schemeClr val="bg1">
                  <a:lumMod val="85000"/>
                </a:schemeClr>
              </a:buClr>
            </a:pPr>
            <a:r>
              <a:rPr lang="en-US" sz="2400" dirty="0">
                <a:solidFill>
                  <a:schemeClr val="bg1">
                    <a:lumMod val="85000"/>
                  </a:schemeClr>
                </a:solidFill>
              </a:rPr>
              <a:t>Object Detection (</a:t>
            </a:r>
            <a:r>
              <a:rPr lang="en-US" sz="2400" dirty="0" err="1">
                <a:solidFill>
                  <a:schemeClr val="bg1">
                    <a:lumMod val="85000"/>
                  </a:schemeClr>
                </a:solidFill>
              </a:rPr>
              <a:t>Tensorbox</a:t>
            </a:r>
            <a:r>
              <a:rPr lang="en-US" sz="2400" dirty="0">
                <a:solidFill>
                  <a:schemeClr val="bg1">
                    <a:lumMod val="85000"/>
                  </a:schemeClr>
                </a:solidFill>
              </a:rPr>
              <a:t>, locating mosquito breeding grounds)</a:t>
            </a:r>
          </a:p>
          <a:p>
            <a:pPr>
              <a:buClr>
                <a:schemeClr val="bg1">
                  <a:lumMod val="85000"/>
                </a:schemeClr>
              </a:buClr>
            </a:pPr>
            <a:endParaRPr lang="en-US" sz="3000" dirty="0">
              <a:solidFill>
                <a:schemeClr val="bg1">
                  <a:lumMod val="85000"/>
                </a:schemeClr>
              </a:solidFill>
            </a:endParaRPr>
          </a:p>
          <a:p>
            <a:pPr>
              <a:buClr>
                <a:schemeClr val="bg1">
                  <a:lumMod val="85000"/>
                </a:schemeClr>
              </a:buClr>
            </a:pPr>
            <a:r>
              <a:rPr lang="en-US" sz="2800" dirty="0">
                <a:solidFill>
                  <a:schemeClr val="bg1">
                    <a:lumMod val="85000"/>
                  </a:schemeClr>
                </a:solidFill>
              </a:rPr>
              <a:t>Training data headaches</a:t>
            </a:r>
          </a:p>
          <a:p>
            <a:pPr lvl="1">
              <a:buClr>
                <a:schemeClr val="bg1">
                  <a:lumMod val="85000"/>
                </a:schemeClr>
              </a:buClr>
            </a:pPr>
            <a:r>
              <a:rPr lang="en-US" sz="2400" dirty="0">
                <a:solidFill>
                  <a:schemeClr val="bg1">
                    <a:lumMod val="85000"/>
                  </a:schemeClr>
                </a:solidFill>
              </a:rPr>
              <a:t>Using video to capture training data more easily</a:t>
            </a:r>
          </a:p>
          <a:p>
            <a:pPr>
              <a:buClr>
                <a:schemeClr val="bg1">
                  <a:lumMod val="85000"/>
                </a:schemeClr>
              </a:buClr>
            </a:pPr>
            <a:endParaRPr lang="en-US" sz="2600" dirty="0">
              <a:solidFill>
                <a:schemeClr val="bg1">
                  <a:lumMod val="85000"/>
                </a:schemeClr>
              </a:solidFill>
            </a:endParaRPr>
          </a:p>
          <a:p>
            <a:pPr>
              <a:buClr>
                <a:schemeClr val="bg1">
                  <a:lumMod val="85000"/>
                </a:schemeClr>
              </a:buClr>
            </a:pPr>
            <a:r>
              <a:rPr lang="en-US" sz="2800" dirty="0">
                <a:solidFill>
                  <a:schemeClr val="bg1">
                    <a:lumMod val="85000"/>
                  </a:schemeClr>
                </a:solidFill>
              </a:rPr>
              <a:t>Cautionary Notes</a:t>
            </a:r>
          </a:p>
          <a:p>
            <a:pPr>
              <a:buClr>
                <a:schemeClr val="bg1">
                  <a:lumMod val="85000"/>
                </a:schemeClr>
              </a:buClr>
            </a:pPr>
            <a:endParaRPr lang="en-US" sz="2600" dirty="0">
              <a:solidFill>
                <a:schemeClr val="bg1">
                  <a:lumMod val="85000"/>
                </a:schemeClr>
              </a:solidFill>
            </a:endParaRPr>
          </a:p>
        </p:txBody>
      </p:sp>
      <p:sp>
        <p:nvSpPr>
          <p:cNvPr id="4" name="Slide Number Placeholder 3"/>
          <p:cNvSpPr>
            <a:spLocks noGrp="1"/>
          </p:cNvSpPr>
          <p:nvPr>
            <p:ph type="sldNum" sz="quarter" idx="10"/>
          </p:nvPr>
        </p:nvSpPr>
        <p:spPr/>
        <p:txBody>
          <a:bodyPr/>
          <a:lstStyle/>
          <a:p>
            <a:fld id="{D4325D4D-289E-48C1-B277-2BEB492A7D19}" type="slidenum">
              <a:rPr lang="en-US" smtClean="0">
                <a:solidFill>
                  <a:srgbClr val="FFFFFF"/>
                </a:solidFill>
              </a:rPr>
              <a:pPr/>
              <a:t>25</a:t>
            </a:fld>
            <a:endParaRPr lang="en-US" dirty="0">
              <a:solidFill>
                <a:srgbClr val="FFFFFF"/>
              </a:solidFill>
            </a:endParaRPr>
          </a:p>
        </p:txBody>
      </p:sp>
      <p:sp>
        <p:nvSpPr>
          <p:cNvPr id="5" name="Chevron 4"/>
          <p:cNvSpPr/>
          <p:nvPr/>
        </p:nvSpPr>
        <p:spPr bwMode="auto">
          <a:xfrm>
            <a:off x="210193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a:ln>
                  <a:noFill/>
                </a:ln>
                <a:solidFill>
                  <a:schemeClr val="bg1"/>
                </a:solidFill>
                <a:effectLst/>
                <a:latin typeface="Arial" charset="0"/>
                <a:ea typeface="ヒラギノ角ゴ Pro W3" pitchFamily="1" charset="-128"/>
              </a:rPr>
              <a:t>Intro</a:t>
            </a:r>
          </a:p>
        </p:txBody>
      </p:sp>
      <p:sp>
        <p:nvSpPr>
          <p:cNvPr id="6" name="Chevron 5"/>
          <p:cNvSpPr/>
          <p:nvPr/>
        </p:nvSpPr>
        <p:spPr bwMode="auto">
          <a:xfrm>
            <a:off x="376448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CNN Details</a:t>
            </a:r>
          </a:p>
        </p:txBody>
      </p:sp>
      <p:sp>
        <p:nvSpPr>
          <p:cNvPr id="7" name="Chevron 6"/>
          <p:cNvSpPr/>
          <p:nvPr/>
        </p:nvSpPr>
        <p:spPr bwMode="auto">
          <a:xfrm>
            <a:off x="5427025" y="6533798"/>
            <a:ext cx="1777340" cy="324202"/>
          </a:xfrm>
          <a:prstGeom prst="chevron">
            <a:avLst/>
          </a:prstGeom>
          <a:solidFill>
            <a:schemeClr val="accent1">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Applications</a:t>
            </a:r>
          </a:p>
        </p:txBody>
      </p:sp>
      <p:sp>
        <p:nvSpPr>
          <p:cNvPr id="8" name="Chevron 7"/>
          <p:cNvSpPr/>
          <p:nvPr/>
        </p:nvSpPr>
        <p:spPr bwMode="auto">
          <a:xfrm>
            <a:off x="708957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Training</a:t>
            </a:r>
          </a:p>
        </p:txBody>
      </p:sp>
      <p:sp>
        <p:nvSpPr>
          <p:cNvPr id="9" name="Chevron 8"/>
          <p:cNvSpPr/>
          <p:nvPr/>
        </p:nvSpPr>
        <p:spPr bwMode="auto">
          <a:xfrm>
            <a:off x="875211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Caution</a:t>
            </a:r>
          </a:p>
        </p:txBody>
      </p:sp>
      <p:sp>
        <p:nvSpPr>
          <p:cNvPr id="10" name="Chevron 9"/>
          <p:cNvSpPr/>
          <p:nvPr/>
        </p:nvSpPr>
        <p:spPr bwMode="auto">
          <a:xfrm>
            <a:off x="1041466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Wrap</a:t>
            </a:r>
            <a:r>
              <a:rPr kumimoji="0" lang="en-US" sz="1800" b="0" i="0" u="none" strike="noStrike" cap="none" normalizeH="0" dirty="0">
                <a:ln>
                  <a:noFill/>
                </a:ln>
                <a:solidFill>
                  <a:schemeClr val="bg1"/>
                </a:solidFill>
                <a:effectLst/>
                <a:latin typeface="Arial" charset="0"/>
                <a:ea typeface="ヒラギノ角ゴ Pro W3" pitchFamily="1" charset="-128"/>
              </a:rPr>
              <a:t> Up</a:t>
            </a:r>
            <a:endParaRPr kumimoji="0" lang="en-US" sz="1800" b="0" i="0" u="none" strike="noStrike" cap="none" normalizeH="0" baseline="0" dirty="0">
              <a:ln>
                <a:noFill/>
              </a:ln>
              <a:solidFill>
                <a:schemeClr val="bg1"/>
              </a:solidFill>
              <a:effectLst/>
              <a:latin typeface="Arial" charset="0"/>
              <a:ea typeface="ヒラギノ角ゴ Pro W3" pitchFamily="1" charset="-128"/>
            </a:endParaRPr>
          </a:p>
        </p:txBody>
      </p:sp>
    </p:spTree>
    <p:extLst>
      <p:ext uri="{BB962C8B-B14F-4D97-AF65-F5344CB8AC3E}">
        <p14:creationId xmlns:p14="http://schemas.microsoft.com/office/powerpoint/2010/main" val="4253935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Applications of CNNs in Image Analysis</a:t>
            </a:r>
          </a:p>
        </p:txBody>
      </p:sp>
      <p:sp>
        <p:nvSpPr>
          <p:cNvPr id="4" name="Slide Number Placeholder 3"/>
          <p:cNvSpPr>
            <a:spLocks noGrp="1"/>
          </p:cNvSpPr>
          <p:nvPr>
            <p:ph type="sldNum" sz="quarter" idx="10"/>
          </p:nvPr>
        </p:nvSpPr>
        <p:spPr/>
        <p:txBody>
          <a:bodyPr/>
          <a:lstStyle/>
          <a:p>
            <a:fld id="{D4325D4D-289E-48C1-B277-2BEB492A7D19}" type="slidenum">
              <a:rPr lang="en-US" smtClean="0">
                <a:solidFill>
                  <a:srgbClr val="FFFFFF"/>
                </a:solidFill>
              </a:rPr>
              <a:pPr/>
              <a:t>26</a:t>
            </a:fld>
            <a:endParaRPr lang="en-US" dirty="0">
              <a:solidFill>
                <a:srgbClr val="FFFFFF"/>
              </a:solidFill>
            </a:endParaRPr>
          </a:p>
        </p:txBody>
      </p:sp>
      <p:pic>
        <p:nvPicPr>
          <p:cNvPr id="11" name="Picture 10"/>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995749" y="2479341"/>
            <a:ext cx="8200503" cy="2008496"/>
          </a:xfrm>
          <a:prstGeom prst="rect">
            <a:avLst/>
          </a:prstGeom>
        </p:spPr>
      </p:pic>
      <p:sp>
        <p:nvSpPr>
          <p:cNvPr id="14" name="TextBox 13"/>
          <p:cNvSpPr txBox="1"/>
          <p:nvPr/>
        </p:nvSpPr>
        <p:spPr>
          <a:xfrm>
            <a:off x="2146132" y="2031854"/>
            <a:ext cx="1697902" cy="400110"/>
          </a:xfrm>
          <a:prstGeom prst="rect">
            <a:avLst/>
          </a:prstGeom>
          <a:noFill/>
        </p:spPr>
        <p:txBody>
          <a:bodyPr wrap="none" rtlCol="0">
            <a:spAutoFit/>
          </a:bodyPr>
          <a:lstStyle/>
          <a:p>
            <a:pPr algn="ctr"/>
            <a:r>
              <a:rPr lang="en-US" sz="2000"/>
              <a:t>Classification</a:t>
            </a:r>
            <a:endParaRPr lang="en-US" sz="2000" dirty="0"/>
          </a:p>
        </p:txBody>
      </p:sp>
      <p:sp>
        <p:nvSpPr>
          <p:cNvPr id="15" name="TextBox 14"/>
          <p:cNvSpPr txBox="1"/>
          <p:nvPr/>
        </p:nvSpPr>
        <p:spPr>
          <a:xfrm>
            <a:off x="4059661" y="1724078"/>
            <a:ext cx="1782860" cy="707886"/>
          </a:xfrm>
          <a:prstGeom prst="rect">
            <a:avLst/>
          </a:prstGeom>
          <a:noFill/>
        </p:spPr>
        <p:txBody>
          <a:bodyPr wrap="none" rtlCol="0">
            <a:spAutoFit/>
          </a:bodyPr>
          <a:lstStyle/>
          <a:p>
            <a:pPr algn="ctr"/>
            <a:r>
              <a:rPr lang="en-US" sz="2000" dirty="0"/>
              <a:t>Classification</a:t>
            </a:r>
          </a:p>
          <a:p>
            <a:pPr algn="ctr"/>
            <a:r>
              <a:rPr lang="en-US" sz="2000" dirty="0"/>
              <a:t>&amp; Localization</a:t>
            </a:r>
          </a:p>
        </p:txBody>
      </p:sp>
      <p:sp>
        <p:nvSpPr>
          <p:cNvPr id="16" name="TextBox 15"/>
          <p:cNvSpPr txBox="1"/>
          <p:nvPr/>
        </p:nvSpPr>
        <p:spPr>
          <a:xfrm>
            <a:off x="5937242" y="2031854"/>
            <a:ext cx="2079416" cy="400110"/>
          </a:xfrm>
          <a:prstGeom prst="rect">
            <a:avLst/>
          </a:prstGeom>
          <a:noFill/>
        </p:spPr>
        <p:txBody>
          <a:bodyPr wrap="none" rtlCol="0">
            <a:spAutoFit/>
          </a:bodyPr>
          <a:lstStyle/>
          <a:p>
            <a:pPr algn="ctr"/>
            <a:r>
              <a:rPr lang="en-US" sz="2000"/>
              <a:t>Object Detection</a:t>
            </a:r>
            <a:endParaRPr lang="en-US" sz="2000" dirty="0"/>
          </a:p>
        </p:txBody>
      </p:sp>
      <p:sp>
        <p:nvSpPr>
          <p:cNvPr id="17" name="TextBox 16"/>
          <p:cNvSpPr txBox="1"/>
          <p:nvPr/>
        </p:nvSpPr>
        <p:spPr>
          <a:xfrm>
            <a:off x="8200934" y="1724078"/>
            <a:ext cx="1766830" cy="707886"/>
          </a:xfrm>
          <a:prstGeom prst="rect">
            <a:avLst/>
          </a:prstGeom>
          <a:noFill/>
        </p:spPr>
        <p:txBody>
          <a:bodyPr wrap="none" rtlCol="0">
            <a:spAutoFit/>
          </a:bodyPr>
          <a:lstStyle/>
          <a:p>
            <a:pPr algn="ctr"/>
            <a:r>
              <a:rPr lang="en-US" sz="2000" dirty="0"/>
              <a:t>Instance</a:t>
            </a:r>
          </a:p>
          <a:p>
            <a:pPr algn="ctr"/>
            <a:r>
              <a:rPr lang="en-US" sz="2000" dirty="0"/>
              <a:t>Segmentation</a:t>
            </a:r>
          </a:p>
        </p:txBody>
      </p:sp>
      <p:sp>
        <p:nvSpPr>
          <p:cNvPr id="18" name="Chevron 17"/>
          <p:cNvSpPr/>
          <p:nvPr/>
        </p:nvSpPr>
        <p:spPr bwMode="auto">
          <a:xfrm>
            <a:off x="210193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a:ln>
                  <a:noFill/>
                </a:ln>
                <a:solidFill>
                  <a:schemeClr val="bg1"/>
                </a:solidFill>
                <a:effectLst/>
                <a:latin typeface="Arial" charset="0"/>
                <a:ea typeface="ヒラギノ角ゴ Pro W3" pitchFamily="1" charset="-128"/>
              </a:rPr>
              <a:t>Intro</a:t>
            </a:r>
          </a:p>
        </p:txBody>
      </p:sp>
      <p:sp>
        <p:nvSpPr>
          <p:cNvPr id="19" name="Chevron 18"/>
          <p:cNvSpPr/>
          <p:nvPr/>
        </p:nvSpPr>
        <p:spPr bwMode="auto">
          <a:xfrm>
            <a:off x="376448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CNN Details</a:t>
            </a:r>
          </a:p>
        </p:txBody>
      </p:sp>
      <p:sp>
        <p:nvSpPr>
          <p:cNvPr id="20" name="Chevron 19"/>
          <p:cNvSpPr/>
          <p:nvPr/>
        </p:nvSpPr>
        <p:spPr bwMode="auto">
          <a:xfrm>
            <a:off x="5427025" y="6533798"/>
            <a:ext cx="1777340" cy="324202"/>
          </a:xfrm>
          <a:prstGeom prst="chevron">
            <a:avLst/>
          </a:prstGeom>
          <a:solidFill>
            <a:schemeClr val="accent1">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Applications</a:t>
            </a:r>
          </a:p>
        </p:txBody>
      </p:sp>
      <p:sp>
        <p:nvSpPr>
          <p:cNvPr id="21" name="Chevron 20"/>
          <p:cNvSpPr/>
          <p:nvPr/>
        </p:nvSpPr>
        <p:spPr bwMode="auto">
          <a:xfrm>
            <a:off x="708957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Training</a:t>
            </a:r>
          </a:p>
        </p:txBody>
      </p:sp>
      <p:sp>
        <p:nvSpPr>
          <p:cNvPr id="22" name="Chevron 21"/>
          <p:cNvSpPr/>
          <p:nvPr/>
        </p:nvSpPr>
        <p:spPr bwMode="auto">
          <a:xfrm>
            <a:off x="875211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Caution</a:t>
            </a:r>
          </a:p>
        </p:txBody>
      </p:sp>
      <p:sp>
        <p:nvSpPr>
          <p:cNvPr id="23" name="Chevron 22"/>
          <p:cNvSpPr/>
          <p:nvPr/>
        </p:nvSpPr>
        <p:spPr bwMode="auto">
          <a:xfrm>
            <a:off x="1041466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Wrap</a:t>
            </a:r>
            <a:r>
              <a:rPr kumimoji="0" lang="en-US" sz="1800" b="0" i="0" u="none" strike="noStrike" cap="none" normalizeH="0" dirty="0">
                <a:ln>
                  <a:noFill/>
                </a:ln>
                <a:solidFill>
                  <a:schemeClr val="bg1"/>
                </a:solidFill>
                <a:effectLst/>
                <a:latin typeface="Arial" charset="0"/>
                <a:ea typeface="ヒラギノ角ゴ Pro W3" pitchFamily="1" charset="-128"/>
              </a:rPr>
              <a:t> Up</a:t>
            </a:r>
            <a:endParaRPr kumimoji="0" lang="en-US" sz="1800" b="0" i="0" u="none" strike="noStrike" cap="none" normalizeH="0" baseline="0" dirty="0">
              <a:ln>
                <a:noFill/>
              </a:ln>
              <a:solidFill>
                <a:schemeClr val="bg1"/>
              </a:solidFill>
              <a:effectLst/>
              <a:latin typeface="Arial" charset="0"/>
              <a:ea typeface="ヒラギノ角ゴ Pro W3" pitchFamily="1" charset="-128"/>
            </a:endParaRPr>
          </a:p>
        </p:txBody>
      </p:sp>
    </p:spTree>
    <p:extLst>
      <p:ext uri="{BB962C8B-B14F-4D97-AF65-F5344CB8AC3E}">
        <p14:creationId xmlns:p14="http://schemas.microsoft.com/office/powerpoint/2010/main" val="4060249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Applications of CNNs in Image Analysis</a:t>
            </a:r>
          </a:p>
        </p:txBody>
      </p:sp>
      <p:sp>
        <p:nvSpPr>
          <p:cNvPr id="4" name="Slide Number Placeholder 3"/>
          <p:cNvSpPr>
            <a:spLocks noGrp="1"/>
          </p:cNvSpPr>
          <p:nvPr>
            <p:ph type="sldNum" sz="quarter" idx="10"/>
          </p:nvPr>
        </p:nvSpPr>
        <p:spPr/>
        <p:txBody>
          <a:bodyPr/>
          <a:lstStyle/>
          <a:p>
            <a:fld id="{D4325D4D-289E-48C1-B277-2BEB492A7D19}" type="slidenum">
              <a:rPr lang="en-US" smtClean="0">
                <a:solidFill>
                  <a:srgbClr val="FFFFFF"/>
                </a:solidFill>
              </a:rPr>
              <a:pPr/>
              <a:t>27</a:t>
            </a:fld>
            <a:endParaRPr lang="en-US" dirty="0">
              <a:solidFill>
                <a:srgbClr val="FFFFFF"/>
              </a:solidFill>
            </a:endParaRPr>
          </a:p>
        </p:txBody>
      </p:sp>
      <p:pic>
        <p:nvPicPr>
          <p:cNvPr id="11" name="Picture 10"/>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995749" y="2479343"/>
            <a:ext cx="8200503" cy="2008496"/>
          </a:xfrm>
          <a:prstGeom prst="rect">
            <a:avLst/>
          </a:prstGeom>
        </p:spPr>
      </p:pic>
      <p:sp>
        <p:nvSpPr>
          <p:cNvPr id="14" name="TextBox 13"/>
          <p:cNvSpPr txBox="1"/>
          <p:nvPr/>
        </p:nvSpPr>
        <p:spPr>
          <a:xfrm>
            <a:off x="2146132" y="2031856"/>
            <a:ext cx="1697902" cy="400110"/>
          </a:xfrm>
          <a:prstGeom prst="rect">
            <a:avLst/>
          </a:prstGeom>
          <a:noFill/>
        </p:spPr>
        <p:txBody>
          <a:bodyPr wrap="none" rtlCol="0">
            <a:spAutoFit/>
          </a:bodyPr>
          <a:lstStyle/>
          <a:p>
            <a:pPr algn="ctr"/>
            <a:r>
              <a:rPr lang="en-US" sz="2000"/>
              <a:t>Classification</a:t>
            </a:r>
            <a:endParaRPr lang="en-US" sz="2000" dirty="0"/>
          </a:p>
        </p:txBody>
      </p:sp>
      <p:sp>
        <p:nvSpPr>
          <p:cNvPr id="15" name="TextBox 14"/>
          <p:cNvSpPr txBox="1"/>
          <p:nvPr/>
        </p:nvSpPr>
        <p:spPr>
          <a:xfrm>
            <a:off x="4059661" y="1724080"/>
            <a:ext cx="1782860" cy="707886"/>
          </a:xfrm>
          <a:prstGeom prst="rect">
            <a:avLst/>
          </a:prstGeom>
          <a:noFill/>
        </p:spPr>
        <p:txBody>
          <a:bodyPr wrap="none" rtlCol="0">
            <a:spAutoFit/>
          </a:bodyPr>
          <a:lstStyle/>
          <a:p>
            <a:pPr algn="ctr"/>
            <a:r>
              <a:rPr lang="en-US" sz="2000" dirty="0">
                <a:solidFill>
                  <a:schemeClr val="bg1">
                    <a:lumMod val="85000"/>
                  </a:schemeClr>
                </a:solidFill>
              </a:rPr>
              <a:t>Classification</a:t>
            </a:r>
          </a:p>
          <a:p>
            <a:pPr algn="ctr"/>
            <a:r>
              <a:rPr lang="en-US" sz="2000" dirty="0">
                <a:solidFill>
                  <a:schemeClr val="bg1">
                    <a:lumMod val="85000"/>
                  </a:schemeClr>
                </a:solidFill>
              </a:rPr>
              <a:t>&amp; Localization</a:t>
            </a:r>
          </a:p>
        </p:txBody>
      </p:sp>
      <p:sp>
        <p:nvSpPr>
          <p:cNvPr id="16" name="TextBox 15"/>
          <p:cNvSpPr txBox="1"/>
          <p:nvPr/>
        </p:nvSpPr>
        <p:spPr>
          <a:xfrm>
            <a:off x="5937242" y="2031856"/>
            <a:ext cx="2079416" cy="400110"/>
          </a:xfrm>
          <a:prstGeom prst="rect">
            <a:avLst/>
          </a:prstGeom>
          <a:noFill/>
        </p:spPr>
        <p:txBody>
          <a:bodyPr wrap="none" rtlCol="0">
            <a:spAutoFit/>
          </a:bodyPr>
          <a:lstStyle/>
          <a:p>
            <a:pPr algn="ctr"/>
            <a:r>
              <a:rPr lang="en-US" sz="2000"/>
              <a:t>Object Detection</a:t>
            </a:r>
            <a:endParaRPr lang="en-US" sz="2000" dirty="0"/>
          </a:p>
        </p:txBody>
      </p:sp>
      <p:sp>
        <p:nvSpPr>
          <p:cNvPr id="17" name="TextBox 16"/>
          <p:cNvSpPr txBox="1"/>
          <p:nvPr/>
        </p:nvSpPr>
        <p:spPr>
          <a:xfrm>
            <a:off x="8200934" y="1724080"/>
            <a:ext cx="1766830" cy="707886"/>
          </a:xfrm>
          <a:prstGeom prst="rect">
            <a:avLst/>
          </a:prstGeom>
          <a:noFill/>
        </p:spPr>
        <p:txBody>
          <a:bodyPr wrap="none" rtlCol="0">
            <a:spAutoFit/>
          </a:bodyPr>
          <a:lstStyle/>
          <a:p>
            <a:pPr algn="ctr"/>
            <a:r>
              <a:rPr lang="en-US" sz="2000" dirty="0">
                <a:solidFill>
                  <a:schemeClr val="bg1">
                    <a:lumMod val="85000"/>
                  </a:schemeClr>
                </a:solidFill>
              </a:rPr>
              <a:t>Instance</a:t>
            </a:r>
          </a:p>
          <a:p>
            <a:pPr algn="ctr"/>
            <a:r>
              <a:rPr lang="en-US" sz="2000" dirty="0">
                <a:solidFill>
                  <a:schemeClr val="bg1">
                    <a:lumMod val="85000"/>
                  </a:schemeClr>
                </a:solidFill>
              </a:rPr>
              <a:t>Segmentation</a:t>
            </a:r>
          </a:p>
        </p:txBody>
      </p:sp>
      <p:pic>
        <p:nvPicPr>
          <p:cNvPr id="18" name="Picture 17"/>
          <p:cNvPicPr>
            <a:picLocks noChangeAspect="1"/>
          </p:cNvPicPr>
          <p:nvPr/>
        </p:nvPicPr>
        <p:blipFill rotWithShape="1">
          <a:blip r:embed="rId4" cstate="screen">
            <a:lum bright="70000" contrast="-70000"/>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a:ext>
            </a:extLst>
          </a:blip>
          <a:srcRect/>
          <a:stretch/>
        </p:blipFill>
        <p:spPr>
          <a:xfrm>
            <a:off x="3957852" y="2479343"/>
            <a:ext cx="1937982" cy="2008496"/>
          </a:xfrm>
          <a:prstGeom prst="rect">
            <a:avLst/>
          </a:prstGeom>
        </p:spPr>
      </p:pic>
      <p:pic>
        <p:nvPicPr>
          <p:cNvPr id="19" name="Picture 18"/>
          <p:cNvPicPr>
            <a:picLocks noChangeAspect="1"/>
          </p:cNvPicPr>
          <p:nvPr/>
        </p:nvPicPr>
        <p:blipFill rotWithShape="1">
          <a:blip r:embed="rId6" cstate="screen">
            <a:lum bright="70000" contrast="-70000"/>
            <a:extLst>
              <a:ext uri="{BEBA8EAE-BF5A-486C-A8C5-ECC9F3942E4B}">
                <a14:imgProps xmlns:a14="http://schemas.microsoft.com/office/drawing/2010/main">
                  <a14:imgLayer r:embed="rId7">
                    <a14:imgEffect>
                      <a14:saturation sat="0"/>
                    </a14:imgEffect>
                  </a14:imgLayer>
                </a14:imgProps>
              </a:ext>
              <a:ext uri="{28A0092B-C50C-407E-A947-70E740481C1C}">
                <a14:useLocalDpi xmlns:a14="http://schemas.microsoft.com/office/drawing/2010/main"/>
              </a:ext>
            </a:extLst>
          </a:blip>
          <a:srcRect/>
          <a:stretch/>
        </p:blipFill>
        <p:spPr>
          <a:xfrm>
            <a:off x="8038531" y="2479343"/>
            <a:ext cx="2157720" cy="2008496"/>
          </a:xfrm>
          <a:prstGeom prst="rect">
            <a:avLst/>
          </a:prstGeom>
        </p:spPr>
      </p:pic>
      <p:sp>
        <p:nvSpPr>
          <p:cNvPr id="20" name="Chevron 19"/>
          <p:cNvSpPr/>
          <p:nvPr/>
        </p:nvSpPr>
        <p:spPr bwMode="auto">
          <a:xfrm>
            <a:off x="210193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a:ln>
                  <a:noFill/>
                </a:ln>
                <a:solidFill>
                  <a:schemeClr val="bg1"/>
                </a:solidFill>
                <a:effectLst/>
                <a:latin typeface="Arial" charset="0"/>
                <a:ea typeface="ヒラギノ角ゴ Pro W3" pitchFamily="1" charset="-128"/>
              </a:rPr>
              <a:t>Intro</a:t>
            </a:r>
          </a:p>
        </p:txBody>
      </p:sp>
      <p:sp>
        <p:nvSpPr>
          <p:cNvPr id="21" name="Chevron 20"/>
          <p:cNvSpPr/>
          <p:nvPr/>
        </p:nvSpPr>
        <p:spPr bwMode="auto">
          <a:xfrm>
            <a:off x="376448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CNN Details</a:t>
            </a:r>
          </a:p>
        </p:txBody>
      </p:sp>
      <p:sp>
        <p:nvSpPr>
          <p:cNvPr id="22" name="Chevron 21"/>
          <p:cNvSpPr/>
          <p:nvPr/>
        </p:nvSpPr>
        <p:spPr bwMode="auto">
          <a:xfrm>
            <a:off x="5427025" y="6533798"/>
            <a:ext cx="1777340" cy="324202"/>
          </a:xfrm>
          <a:prstGeom prst="chevron">
            <a:avLst/>
          </a:prstGeom>
          <a:solidFill>
            <a:schemeClr val="accent1">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Applications</a:t>
            </a:r>
          </a:p>
        </p:txBody>
      </p:sp>
      <p:sp>
        <p:nvSpPr>
          <p:cNvPr id="23" name="Chevron 22"/>
          <p:cNvSpPr/>
          <p:nvPr/>
        </p:nvSpPr>
        <p:spPr bwMode="auto">
          <a:xfrm>
            <a:off x="708957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Training</a:t>
            </a:r>
          </a:p>
        </p:txBody>
      </p:sp>
      <p:sp>
        <p:nvSpPr>
          <p:cNvPr id="24" name="Chevron 23"/>
          <p:cNvSpPr/>
          <p:nvPr/>
        </p:nvSpPr>
        <p:spPr bwMode="auto">
          <a:xfrm>
            <a:off x="875211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Caution</a:t>
            </a:r>
          </a:p>
        </p:txBody>
      </p:sp>
      <p:sp>
        <p:nvSpPr>
          <p:cNvPr id="25" name="Chevron 24"/>
          <p:cNvSpPr/>
          <p:nvPr/>
        </p:nvSpPr>
        <p:spPr bwMode="auto">
          <a:xfrm>
            <a:off x="1041466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Wrap</a:t>
            </a:r>
            <a:r>
              <a:rPr kumimoji="0" lang="en-US" sz="1800" b="0" i="0" u="none" strike="noStrike" cap="none" normalizeH="0" dirty="0">
                <a:ln>
                  <a:noFill/>
                </a:ln>
                <a:solidFill>
                  <a:schemeClr val="bg1"/>
                </a:solidFill>
                <a:effectLst/>
                <a:latin typeface="Arial" charset="0"/>
                <a:ea typeface="ヒラギノ角ゴ Pro W3" pitchFamily="1" charset="-128"/>
              </a:rPr>
              <a:t> Up</a:t>
            </a:r>
            <a:endParaRPr kumimoji="0" lang="en-US" sz="1800" b="0" i="0" u="none" strike="noStrike" cap="none" normalizeH="0" baseline="0" dirty="0">
              <a:ln>
                <a:noFill/>
              </a:ln>
              <a:solidFill>
                <a:schemeClr val="bg1"/>
              </a:solidFill>
              <a:effectLst/>
              <a:latin typeface="Arial" charset="0"/>
              <a:ea typeface="ヒラギノ角ゴ Pro W3" pitchFamily="1" charset="-128"/>
            </a:endParaRPr>
          </a:p>
        </p:txBody>
      </p:sp>
    </p:spTree>
    <p:extLst>
      <p:ext uri="{BB962C8B-B14F-4D97-AF65-F5344CB8AC3E}">
        <p14:creationId xmlns:p14="http://schemas.microsoft.com/office/powerpoint/2010/main" val="58041385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Object Classification</a:t>
            </a:r>
          </a:p>
        </p:txBody>
      </p:sp>
      <p:sp>
        <p:nvSpPr>
          <p:cNvPr id="3" name="Content Placeholder 2"/>
          <p:cNvSpPr>
            <a:spLocks noGrp="1"/>
          </p:cNvSpPr>
          <p:nvPr>
            <p:ph idx="1"/>
          </p:nvPr>
        </p:nvSpPr>
        <p:spPr/>
        <p:txBody>
          <a:bodyPr>
            <a:normAutofit fontScale="92500" lnSpcReduction="10000"/>
          </a:bodyPr>
          <a:lstStyle/>
          <a:p>
            <a:r>
              <a:rPr lang="en-US" sz="3200" dirty="0"/>
              <a:t>Original Demo from Google:</a:t>
            </a:r>
            <a:br>
              <a:rPr lang="en-US" sz="3200" dirty="0"/>
            </a:br>
            <a:br>
              <a:rPr lang="en-US" sz="3200" dirty="0"/>
            </a:br>
            <a:r>
              <a:rPr lang="en-US" sz="2400" dirty="0">
                <a:hlinkClick r:id="rId3"/>
              </a:rPr>
              <a:t>https://codelabs.developers.google.com/codelabs/tensorflow-for-poets</a:t>
            </a:r>
            <a:endParaRPr lang="en-US" sz="3200" dirty="0"/>
          </a:p>
          <a:p>
            <a:endParaRPr lang="en-US" sz="3200" dirty="0"/>
          </a:p>
          <a:p>
            <a:r>
              <a:rPr lang="en-US" sz="3200" dirty="0" err="1"/>
              <a:t>Jupyter</a:t>
            </a:r>
            <a:r>
              <a:rPr lang="en-US" sz="3200" dirty="0"/>
              <a:t> Notebook Demo:</a:t>
            </a:r>
            <a:br>
              <a:rPr lang="en-US" sz="3200" dirty="0"/>
            </a:br>
            <a:br>
              <a:rPr lang="en-US" sz="3200" dirty="0"/>
            </a:br>
            <a:r>
              <a:rPr lang="en-US" dirty="0">
                <a:hlinkClick r:id="rId4"/>
              </a:rPr>
              <a:t>http://localhost:8888/notebooks/Image_Classification_Tensorflow_for_Poets.ipynb</a:t>
            </a:r>
            <a:endParaRPr lang="en-US" sz="3200" dirty="0"/>
          </a:p>
          <a:p>
            <a:endParaRPr lang="en-US" sz="3200" dirty="0"/>
          </a:p>
          <a:p>
            <a:r>
              <a:rPr lang="en-US" sz="3200" dirty="0"/>
              <a:t>My notebooks available for download at GitHub</a:t>
            </a:r>
            <a:br>
              <a:rPr lang="en-US" sz="3200" dirty="0"/>
            </a:br>
            <a:br>
              <a:rPr lang="en-US" sz="3200" dirty="0"/>
            </a:br>
            <a:r>
              <a:rPr lang="en-US" sz="2800" dirty="0">
                <a:hlinkClick r:id="rId5"/>
              </a:rPr>
              <a:t>https://github.com/epreble/ncsu_iaa_cnn_guest_lecture.git</a:t>
            </a:r>
            <a:endParaRPr lang="en-US" sz="2800" dirty="0"/>
          </a:p>
          <a:p>
            <a:endParaRPr lang="en-US" sz="3200" dirty="0"/>
          </a:p>
          <a:p>
            <a:endParaRPr lang="en-US" sz="3200" dirty="0"/>
          </a:p>
          <a:p>
            <a:endParaRPr lang="en-US" sz="3200" dirty="0"/>
          </a:p>
        </p:txBody>
      </p:sp>
      <p:sp>
        <p:nvSpPr>
          <p:cNvPr id="4" name="Slide Number Placeholder 3"/>
          <p:cNvSpPr>
            <a:spLocks noGrp="1"/>
          </p:cNvSpPr>
          <p:nvPr>
            <p:ph type="sldNum" sz="quarter" idx="10"/>
          </p:nvPr>
        </p:nvSpPr>
        <p:spPr/>
        <p:txBody>
          <a:bodyPr/>
          <a:lstStyle/>
          <a:p>
            <a:fld id="{D4325D4D-289E-48C1-B277-2BEB492A7D19}" type="slidenum">
              <a:rPr lang="en-US" smtClean="0">
                <a:solidFill>
                  <a:srgbClr val="FFFFFF"/>
                </a:solidFill>
              </a:rPr>
              <a:pPr/>
              <a:t>28</a:t>
            </a:fld>
            <a:endParaRPr lang="en-US" dirty="0">
              <a:solidFill>
                <a:srgbClr val="FFFFFF"/>
              </a:solidFill>
            </a:endParaRPr>
          </a:p>
        </p:txBody>
      </p:sp>
      <p:sp>
        <p:nvSpPr>
          <p:cNvPr id="7" name="Chevron 6"/>
          <p:cNvSpPr/>
          <p:nvPr/>
        </p:nvSpPr>
        <p:spPr bwMode="auto">
          <a:xfrm>
            <a:off x="210193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a:ln>
                  <a:noFill/>
                </a:ln>
                <a:solidFill>
                  <a:schemeClr val="bg1"/>
                </a:solidFill>
                <a:effectLst/>
                <a:latin typeface="Arial" charset="0"/>
                <a:ea typeface="ヒラギノ角ゴ Pro W3" pitchFamily="1" charset="-128"/>
              </a:rPr>
              <a:t>Intro</a:t>
            </a:r>
          </a:p>
        </p:txBody>
      </p:sp>
      <p:sp>
        <p:nvSpPr>
          <p:cNvPr id="8" name="Chevron 7"/>
          <p:cNvSpPr/>
          <p:nvPr/>
        </p:nvSpPr>
        <p:spPr bwMode="auto">
          <a:xfrm>
            <a:off x="376448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CNN Details</a:t>
            </a:r>
          </a:p>
        </p:txBody>
      </p:sp>
      <p:sp>
        <p:nvSpPr>
          <p:cNvPr id="9" name="Chevron 8"/>
          <p:cNvSpPr/>
          <p:nvPr/>
        </p:nvSpPr>
        <p:spPr bwMode="auto">
          <a:xfrm>
            <a:off x="5427025" y="6533798"/>
            <a:ext cx="1777340" cy="324202"/>
          </a:xfrm>
          <a:prstGeom prst="chevron">
            <a:avLst/>
          </a:prstGeom>
          <a:solidFill>
            <a:schemeClr val="accent1">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Applications</a:t>
            </a:r>
          </a:p>
        </p:txBody>
      </p:sp>
      <p:sp>
        <p:nvSpPr>
          <p:cNvPr id="10" name="Chevron 9"/>
          <p:cNvSpPr/>
          <p:nvPr/>
        </p:nvSpPr>
        <p:spPr bwMode="auto">
          <a:xfrm>
            <a:off x="708957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Training</a:t>
            </a:r>
          </a:p>
        </p:txBody>
      </p:sp>
      <p:sp>
        <p:nvSpPr>
          <p:cNvPr id="11" name="Chevron 10"/>
          <p:cNvSpPr/>
          <p:nvPr/>
        </p:nvSpPr>
        <p:spPr bwMode="auto">
          <a:xfrm>
            <a:off x="875211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Caution</a:t>
            </a:r>
          </a:p>
        </p:txBody>
      </p:sp>
      <p:sp>
        <p:nvSpPr>
          <p:cNvPr id="12" name="Chevron 11"/>
          <p:cNvSpPr/>
          <p:nvPr/>
        </p:nvSpPr>
        <p:spPr bwMode="auto">
          <a:xfrm>
            <a:off x="1041466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Wrap</a:t>
            </a:r>
            <a:r>
              <a:rPr kumimoji="0" lang="en-US" sz="1800" b="0" i="0" u="none" strike="noStrike" cap="none" normalizeH="0" dirty="0">
                <a:ln>
                  <a:noFill/>
                </a:ln>
                <a:solidFill>
                  <a:schemeClr val="bg1"/>
                </a:solidFill>
                <a:effectLst/>
                <a:latin typeface="Arial" charset="0"/>
                <a:ea typeface="ヒラギノ角ゴ Pro W3" pitchFamily="1" charset="-128"/>
              </a:rPr>
              <a:t> Up</a:t>
            </a:r>
            <a:endParaRPr kumimoji="0" lang="en-US" sz="1800" b="0" i="0" u="none" strike="noStrike" cap="none" normalizeH="0" baseline="0" dirty="0">
              <a:ln>
                <a:noFill/>
              </a:ln>
              <a:solidFill>
                <a:schemeClr val="bg1"/>
              </a:solidFill>
              <a:effectLst/>
              <a:latin typeface="Arial" charset="0"/>
              <a:ea typeface="ヒラギノ角ゴ Pro W3" pitchFamily="1" charset="-128"/>
            </a:endParaRPr>
          </a:p>
        </p:txBody>
      </p:sp>
    </p:spTree>
    <p:extLst>
      <p:ext uri="{BB962C8B-B14F-4D97-AF65-F5344CB8AC3E}">
        <p14:creationId xmlns:p14="http://schemas.microsoft.com/office/powerpoint/2010/main" val="530511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Lecture Agenda</a:t>
            </a:r>
          </a:p>
        </p:txBody>
      </p:sp>
      <p:sp>
        <p:nvSpPr>
          <p:cNvPr id="3" name="Content Placeholder 2"/>
          <p:cNvSpPr>
            <a:spLocks noGrp="1"/>
          </p:cNvSpPr>
          <p:nvPr>
            <p:ph idx="1"/>
          </p:nvPr>
        </p:nvSpPr>
        <p:spPr>
          <a:xfrm>
            <a:off x="503853" y="914401"/>
            <a:ext cx="11140751" cy="4983163"/>
          </a:xfrm>
        </p:spPr>
        <p:txBody>
          <a:bodyPr>
            <a:normAutofit fontScale="85000" lnSpcReduction="20000"/>
          </a:bodyPr>
          <a:lstStyle/>
          <a:p>
            <a:pPr>
              <a:buClr>
                <a:schemeClr val="bg1">
                  <a:lumMod val="85000"/>
                </a:schemeClr>
              </a:buClr>
            </a:pPr>
            <a:r>
              <a:rPr lang="en-US" sz="2800" dirty="0">
                <a:solidFill>
                  <a:schemeClr val="bg1">
                    <a:lumMod val="85000"/>
                  </a:schemeClr>
                </a:solidFill>
              </a:rPr>
              <a:t>Introduction</a:t>
            </a:r>
          </a:p>
          <a:p>
            <a:endParaRPr lang="en-US" sz="2800" dirty="0"/>
          </a:p>
          <a:p>
            <a:pPr>
              <a:buClr>
                <a:schemeClr val="bg1">
                  <a:lumMod val="85000"/>
                </a:schemeClr>
              </a:buClr>
            </a:pPr>
            <a:r>
              <a:rPr lang="en-US" sz="2800" dirty="0">
                <a:solidFill>
                  <a:schemeClr val="bg1">
                    <a:lumMod val="85000"/>
                  </a:schemeClr>
                </a:solidFill>
              </a:rPr>
              <a:t>What is a Convolutional Neural Network (CNN)?</a:t>
            </a:r>
          </a:p>
          <a:p>
            <a:pPr lvl="1">
              <a:buClr>
                <a:schemeClr val="bg1">
                  <a:lumMod val="85000"/>
                </a:schemeClr>
              </a:buClr>
            </a:pPr>
            <a:r>
              <a:rPr lang="en-US" sz="2400" dirty="0" err="1">
                <a:solidFill>
                  <a:schemeClr val="bg1">
                    <a:lumMod val="85000"/>
                  </a:schemeClr>
                </a:solidFill>
              </a:rPr>
              <a:t>Tensorflow</a:t>
            </a:r>
            <a:r>
              <a:rPr lang="en-US" sz="2400" dirty="0">
                <a:solidFill>
                  <a:schemeClr val="bg1">
                    <a:lumMod val="85000"/>
                  </a:schemeClr>
                </a:solidFill>
              </a:rPr>
              <a:t> Playground CNN Demo</a:t>
            </a:r>
          </a:p>
          <a:p>
            <a:pPr lvl="1">
              <a:buClr>
                <a:schemeClr val="bg1">
                  <a:lumMod val="85000"/>
                </a:schemeClr>
              </a:buClr>
            </a:pPr>
            <a:r>
              <a:rPr lang="en-US" sz="2400" dirty="0">
                <a:solidFill>
                  <a:schemeClr val="bg1">
                    <a:lumMod val="85000"/>
                  </a:schemeClr>
                </a:solidFill>
              </a:rPr>
              <a:t>History of CNN advances</a:t>
            </a:r>
            <a:br>
              <a:rPr lang="en-US" sz="2400" dirty="0">
                <a:solidFill>
                  <a:schemeClr val="bg1">
                    <a:lumMod val="85000"/>
                  </a:schemeClr>
                </a:solidFill>
              </a:rPr>
            </a:br>
            <a:endParaRPr lang="en-US" sz="2400" dirty="0">
              <a:solidFill>
                <a:schemeClr val="bg1">
                  <a:lumMod val="85000"/>
                </a:schemeClr>
              </a:solidFill>
            </a:endParaRPr>
          </a:p>
          <a:p>
            <a:pPr>
              <a:buClr>
                <a:schemeClr val="tx1"/>
              </a:buClr>
            </a:pPr>
            <a:r>
              <a:rPr lang="en-US" sz="2800" dirty="0"/>
              <a:t>Application of CNNs in Image Analysis</a:t>
            </a:r>
          </a:p>
          <a:p>
            <a:pPr lvl="1">
              <a:buClr>
                <a:schemeClr val="bg1">
                  <a:lumMod val="85000"/>
                </a:schemeClr>
              </a:buClr>
            </a:pPr>
            <a:r>
              <a:rPr lang="en-US" sz="2400" dirty="0">
                <a:solidFill>
                  <a:schemeClr val="bg1">
                    <a:lumMod val="85000"/>
                  </a:schemeClr>
                </a:solidFill>
              </a:rPr>
              <a:t>Object Classification (</a:t>
            </a:r>
            <a:r>
              <a:rPr lang="en-US" sz="2400" dirty="0" err="1">
                <a:solidFill>
                  <a:schemeClr val="bg1">
                    <a:lumMod val="85000"/>
                  </a:schemeClr>
                </a:solidFill>
              </a:rPr>
              <a:t>Tensorflow</a:t>
            </a:r>
            <a:r>
              <a:rPr lang="en-US" sz="2400" dirty="0">
                <a:solidFill>
                  <a:schemeClr val="bg1">
                    <a:lumMod val="85000"/>
                  </a:schemeClr>
                </a:solidFill>
              </a:rPr>
              <a:t> for Poets, flower demo)</a:t>
            </a:r>
          </a:p>
          <a:p>
            <a:pPr lvl="1">
              <a:buClr>
                <a:schemeClr val="tx1"/>
              </a:buClr>
            </a:pPr>
            <a:r>
              <a:rPr lang="en-US" sz="2400" dirty="0"/>
              <a:t>Object Detection (</a:t>
            </a:r>
            <a:r>
              <a:rPr lang="en-US" sz="2400" dirty="0" err="1"/>
              <a:t>Tensorbox</a:t>
            </a:r>
            <a:r>
              <a:rPr lang="en-US" sz="2400" dirty="0"/>
              <a:t>, locating mosquito breeding grounds)</a:t>
            </a:r>
          </a:p>
          <a:p>
            <a:pPr>
              <a:buClr>
                <a:schemeClr val="bg1">
                  <a:lumMod val="85000"/>
                </a:schemeClr>
              </a:buClr>
            </a:pPr>
            <a:endParaRPr lang="en-US" sz="3000" dirty="0">
              <a:solidFill>
                <a:schemeClr val="bg1">
                  <a:lumMod val="85000"/>
                </a:schemeClr>
              </a:solidFill>
            </a:endParaRPr>
          </a:p>
          <a:p>
            <a:pPr>
              <a:buClr>
                <a:schemeClr val="bg1">
                  <a:lumMod val="85000"/>
                </a:schemeClr>
              </a:buClr>
            </a:pPr>
            <a:r>
              <a:rPr lang="en-US" sz="2800" dirty="0">
                <a:solidFill>
                  <a:schemeClr val="bg1">
                    <a:lumMod val="85000"/>
                  </a:schemeClr>
                </a:solidFill>
              </a:rPr>
              <a:t>Training data headaches</a:t>
            </a:r>
          </a:p>
          <a:p>
            <a:pPr lvl="1">
              <a:buClr>
                <a:schemeClr val="bg1">
                  <a:lumMod val="85000"/>
                </a:schemeClr>
              </a:buClr>
            </a:pPr>
            <a:r>
              <a:rPr lang="en-US" sz="2400" dirty="0">
                <a:solidFill>
                  <a:schemeClr val="bg1">
                    <a:lumMod val="85000"/>
                  </a:schemeClr>
                </a:solidFill>
              </a:rPr>
              <a:t>Using video to capture training data more easily</a:t>
            </a:r>
          </a:p>
          <a:p>
            <a:pPr>
              <a:buClr>
                <a:schemeClr val="bg1">
                  <a:lumMod val="85000"/>
                </a:schemeClr>
              </a:buClr>
            </a:pPr>
            <a:endParaRPr lang="en-US" sz="2600" dirty="0">
              <a:solidFill>
                <a:schemeClr val="bg1">
                  <a:lumMod val="85000"/>
                </a:schemeClr>
              </a:solidFill>
            </a:endParaRPr>
          </a:p>
          <a:p>
            <a:pPr>
              <a:buClr>
                <a:schemeClr val="bg1">
                  <a:lumMod val="85000"/>
                </a:schemeClr>
              </a:buClr>
            </a:pPr>
            <a:r>
              <a:rPr lang="en-US" sz="2800" dirty="0">
                <a:solidFill>
                  <a:schemeClr val="bg1">
                    <a:lumMod val="85000"/>
                  </a:schemeClr>
                </a:solidFill>
              </a:rPr>
              <a:t>Cautionary Notes</a:t>
            </a:r>
          </a:p>
        </p:txBody>
      </p:sp>
      <p:sp>
        <p:nvSpPr>
          <p:cNvPr id="4" name="Slide Number Placeholder 3"/>
          <p:cNvSpPr>
            <a:spLocks noGrp="1"/>
          </p:cNvSpPr>
          <p:nvPr>
            <p:ph type="sldNum" sz="quarter" idx="10"/>
          </p:nvPr>
        </p:nvSpPr>
        <p:spPr/>
        <p:txBody>
          <a:bodyPr/>
          <a:lstStyle/>
          <a:p>
            <a:fld id="{D4325D4D-289E-48C1-B277-2BEB492A7D19}" type="slidenum">
              <a:rPr lang="en-US" smtClean="0">
                <a:solidFill>
                  <a:srgbClr val="FFFFFF"/>
                </a:solidFill>
              </a:rPr>
              <a:pPr/>
              <a:t>29</a:t>
            </a:fld>
            <a:endParaRPr lang="en-US" dirty="0">
              <a:solidFill>
                <a:srgbClr val="FFFFFF"/>
              </a:solidFill>
            </a:endParaRPr>
          </a:p>
        </p:txBody>
      </p:sp>
      <p:sp>
        <p:nvSpPr>
          <p:cNvPr id="5" name="Chevron 4"/>
          <p:cNvSpPr/>
          <p:nvPr/>
        </p:nvSpPr>
        <p:spPr bwMode="auto">
          <a:xfrm>
            <a:off x="210193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a:ln>
                  <a:noFill/>
                </a:ln>
                <a:solidFill>
                  <a:schemeClr val="bg1"/>
                </a:solidFill>
                <a:effectLst/>
                <a:latin typeface="Arial" charset="0"/>
                <a:ea typeface="ヒラギノ角ゴ Pro W3" pitchFamily="1" charset="-128"/>
              </a:rPr>
              <a:t>Intro</a:t>
            </a:r>
          </a:p>
        </p:txBody>
      </p:sp>
      <p:sp>
        <p:nvSpPr>
          <p:cNvPr id="6" name="Chevron 5"/>
          <p:cNvSpPr/>
          <p:nvPr/>
        </p:nvSpPr>
        <p:spPr bwMode="auto">
          <a:xfrm>
            <a:off x="376448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CNN Details</a:t>
            </a:r>
          </a:p>
        </p:txBody>
      </p:sp>
      <p:sp>
        <p:nvSpPr>
          <p:cNvPr id="7" name="Chevron 6"/>
          <p:cNvSpPr/>
          <p:nvPr/>
        </p:nvSpPr>
        <p:spPr bwMode="auto">
          <a:xfrm>
            <a:off x="5427025" y="6533798"/>
            <a:ext cx="1777340" cy="324202"/>
          </a:xfrm>
          <a:prstGeom prst="chevron">
            <a:avLst/>
          </a:prstGeom>
          <a:solidFill>
            <a:schemeClr val="accent1">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Applications</a:t>
            </a:r>
          </a:p>
        </p:txBody>
      </p:sp>
      <p:sp>
        <p:nvSpPr>
          <p:cNvPr id="8" name="Chevron 7"/>
          <p:cNvSpPr/>
          <p:nvPr/>
        </p:nvSpPr>
        <p:spPr bwMode="auto">
          <a:xfrm>
            <a:off x="708957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Training</a:t>
            </a:r>
          </a:p>
        </p:txBody>
      </p:sp>
      <p:sp>
        <p:nvSpPr>
          <p:cNvPr id="9" name="Chevron 8"/>
          <p:cNvSpPr/>
          <p:nvPr/>
        </p:nvSpPr>
        <p:spPr bwMode="auto">
          <a:xfrm>
            <a:off x="875211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Caution</a:t>
            </a:r>
          </a:p>
        </p:txBody>
      </p:sp>
      <p:sp>
        <p:nvSpPr>
          <p:cNvPr id="10" name="Chevron 9"/>
          <p:cNvSpPr/>
          <p:nvPr/>
        </p:nvSpPr>
        <p:spPr bwMode="auto">
          <a:xfrm>
            <a:off x="1041466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Wrap</a:t>
            </a:r>
            <a:r>
              <a:rPr kumimoji="0" lang="en-US" sz="1800" b="0" i="0" u="none" strike="noStrike" cap="none" normalizeH="0" dirty="0">
                <a:ln>
                  <a:noFill/>
                </a:ln>
                <a:solidFill>
                  <a:schemeClr val="bg1"/>
                </a:solidFill>
                <a:effectLst/>
                <a:latin typeface="Arial" charset="0"/>
                <a:ea typeface="ヒラギノ角ゴ Pro W3" pitchFamily="1" charset="-128"/>
              </a:rPr>
              <a:t> Up</a:t>
            </a:r>
            <a:endParaRPr kumimoji="0" lang="en-US" sz="1800" b="0" i="0" u="none" strike="noStrike" cap="none" normalizeH="0" baseline="0" dirty="0">
              <a:ln>
                <a:noFill/>
              </a:ln>
              <a:solidFill>
                <a:schemeClr val="bg1"/>
              </a:solidFill>
              <a:effectLst/>
              <a:latin typeface="Arial" charset="0"/>
              <a:ea typeface="ヒラギノ角ゴ Pro W3" pitchFamily="1" charset="-128"/>
            </a:endParaRPr>
          </a:p>
        </p:txBody>
      </p:sp>
    </p:spTree>
    <p:extLst>
      <p:ext uri="{BB962C8B-B14F-4D97-AF65-F5344CB8AC3E}">
        <p14:creationId xmlns:p14="http://schemas.microsoft.com/office/powerpoint/2010/main" val="5322029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Jobs likely to be displaced by automation (esp. Neural Networks)</a:t>
            </a:r>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302903" y="612647"/>
            <a:ext cx="9586196" cy="6207657"/>
          </a:xfrm>
          <a:prstGeom prst="rect">
            <a:avLst/>
          </a:prstGeom>
        </p:spPr>
      </p:pic>
      <p:sp>
        <p:nvSpPr>
          <p:cNvPr id="5" name="TextBox 4"/>
          <p:cNvSpPr txBox="1"/>
          <p:nvPr/>
        </p:nvSpPr>
        <p:spPr>
          <a:xfrm>
            <a:off x="0" y="612647"/>
            <a:ext cx="1050288" cy="523220"/>
          </a:xfrm>
          <a:prstGeom prst="rect">
            <a:avLst/>
          </a:prstGeom>
          <a:noFill/>
        </p:spPr>
        <p:txBody>
          <a:bodyPr wrap="none" rtlCol="0">
            <a:spAutoFit/>
          </a:bodyPr>
          <a:lstStyle/>
          <a:p>
            <a:r>
              <a:rPr lang="en-US" sz="1400" dirty="0">
                <a:hlinkClick r:id="rId4"/>
              </a:rPr>
              <a:t>Bloomberg</a:t>
            </a:r>
            <a:br>
              <a:rPr lang="en-US" sz="1400" dirty="0"/>
            </a:br>
            <a:r>
              <a:rPr lang="en-US" sz="1400" dirty="0"/>
              <a:t>7/2017</a:t>
            </a:r>
            <a:endParaRPr lang="en-US" dirty="0"/>
          </a:p>
        </p:txBody>
      </p:sp>
      <p:sp>
        <p:nvSpPr>
          <p:cNvPr id="3" name="Slide Number Placeholder 2"/>
          <p:cNvSpPr>
            <a:spLocks noGrp="1"/>
          </p:cNvSpPr>
          <p:nvPr>
            <p:ph type="sldNum" sz="quarter" idx="10"/>
          </p:nvPr>
        </p:nvSpPr>
        <p:spPr/>
        <p:txBody>
          <a:bodyPr/>
          <a:lstStyle/>
          <a:p>
            <a:fld id="{D4325D4D-289E-48C1-B277-2BEB492A7D19}" type="slidenum">
              <a:rPr lang="en-US" smtClean="0">
                <a:solidFill>
                  <a:srgbClr val="FFFFFF"/>
                </a:solidFill>
              </a:rPr>
              <a:pPr/>
              <a:t>3</a:t>
            </a:fld>
            <a:endParaRPr lang="en-US" dirty="0">
              <a:solidFill>
                <a:srgbClr val="FFFFFF"/>
              </a:solidFill>
            </a:endParaRPr>
          </a:p>
        </p:txBody>
      </p:sp>
      <p:pic>
        <p:nvPicPr>
          <p:cNvPr id="12" name="Picture 11"/>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4896077" y="612407"/>
            <a:ext cx="2399848" cy="523701"/>
          </a:xfrm>
          <a:prstGeom prst="rect">
            <a:avLst/>
          </a:prstGeom>
        </p:spPr>
      </p:pic>
    </p:spTree>
    <p:extLst>
      <p:ext uri="{BB962C8B-B14F-4D97-AF65-F5344CB8AC3E}">
        <p14:creationId xmlns:p14="http://schemas.microsoft.com/office/powerpoint/2010/main" val="18990333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Existing Applications of Object Detection</a:t>
            </a:r>
          </a:p>
        </p:txBody>
      </p:sp>
      <p:sp>
        <p:nvSpPr>
          <p:cNvPr id="3" name="Content Placeholder 2"/>
          <p:cNvSpPr>
            <a:spLocks noGrp="1"/>
          </p:cNvSpPr>
          <p:nvPr>
            <p:ph idx="1"/>
          </p:nvPr>
        </p:nvSpPr>
        <p:spPr/>
        <p:txBody>
          <a:bodyPr>
            <a:normAutofit fontScale="85000" lnSpcReduction="20000"/>
          </a:bodyPr>
          <a:lstStyle/>
          <a:p>
            <a:r>
              <a:rPr lang="en-US" sz="3200" dirty="0"/>
              <a:t>Autonomous driving </a:t>
            </a:r>
            <a:r>
              <a:rPr lang="mr-IN" sz="3200" dirty="0"/>
              <a:t>–</a:t>
            </a:r>
            <a:r>
              <a:rPr lang="en-US" sz="3200" dirty="0"/>
              <a:t> </a:t>
            </a:r>
            <a:r>
              <a:rPr lang="en-US" sz="3000" dirty="0"/>
              <a:t>All driving context objects</a:t>
            </a:r>
          </a:p>
          <a:p>
            <a:endParaRPr lang="en-US" sz="3200" dirty="0"/>
          </a:p>
          <a:p>
            <a:r>
              <a:rPr lang="en-US" sz="3200" dirty="0"/>
              <a:t>Manufacturing </a:t>
            </a:r>
            <a:r>
              <a:rPr lang="mr-IN" sz="3200" dirty="0"/>
              <a:t>–</a:t>
            </a:r>
            <a:r>
              <a:rPr lang="en-US" sz="3200" dirty="0"/>
              <a:t> Anomaly detection for quality control</a:t>
            </a:r>
          </a:p>
          <a:p>
            <a:endParaRPr lang="en-US" sz="3200" dirty="0"/>
          </a:p>
          <a:p>
            <a:r>
              <a:rPr lang="en-US" sz="3200" dirty="0"/>
              <a:t>Face recognition </a:t>
            </a:r>
            <a:r>
              <a:rPr lang="mr-IN" sz="3200" dirty="0"/>
              <a:t>–</a:t>
            </a:r>
            <a:r>
              <a:rPr lang="en-US" sz="3200" dirty="0"/>
              <a:t> Customer or friend identification</a:t>
            </a:r>
          </a:p>
          <a:p>
            <a:endParaRPr lang="en-US" sz="3200" dirty="0"/>
          </a:p>
          <a:p>
            <a:r>
              <a:rPr lang="en-US" sz="3200" dirty="0"/>
              <a:t>People counting </a:t>
            </a:r>
            <a:r>
              <a:rPr lang="mr-IN" sz="3200" dirty="0"/>
              <a:t>–</a:t>
            </a:r>
            <a:r>
              <a:rPr lang="en-US" sz="3200" dirty="0"/>
              <a:t> Store visitor or crowd counting</a:t>
            </a:r>
          </a:p>
          <a:p>
            <a:endParaRPr lang="en-US" sz="3200" dirty="0"/>
          </a:p>
          <a:p>
            <a:r>
              <a:rPr lang="en-US" sz="3200" dirty="0"/>
              <a:t>Online image censoring </a:t>
            </a:r>
            <a:r>
              <a:rPr lang="mr-IN" sz="3200" dirty="0"/>
              <a:t>–</a:t>
            </a:r>
            <a:r>
              <a:rPr lang="en-US" sz="3200" dirty="0"/>
              <a:t> Nudity, violence, contraband detection</a:t>
            </a:r>
          </a:p>
          <a:p>
            <a:endParaRPr lang="en-US" sz="3200" dirty="0"/>
          </a:p>
          <a:p>
            <a:r>
              <a:rPr lang="en-US" sz="3200" dirty="0"/>
              <a:t>Security </a:t>
            </a:r>
            <a:r>
              <a:rPr lang="mr-IN" sz="3200" dirty="0"/>
              <a:t>–</a:t>
            </a:r>
            <a:r>
              <a:rPr lang="en-US" sz="3200" dirty="0"/>
              <a:t> Automated detection of weapons, intruders</a:t>
            </a:r>
          </a:p>
        </p:txBody>
      </p:sp>
      <p:sp>
        <p:nvSpPr>
          <p:cNvPr id="4" name="Slide Number Placeholder 3"/>
          <p:cNvSpPr>
            <a:spLocks noGrp="1"/>
          </p:cNvSpPr>
          <p:nvPr>
            <p:ph type="sldNum" sz="quarter" idx="10"/>
          </p:nvPr>
        </p:nvSpPr>
        <p:spPr/>
        <p:txBody>
          <a:bodyPr/>
          <a:lstStyle/>
          <a:p>
            <a:fld id="{D4325D4D-289E-48C1-B277-2BEB492A7D19}" type="slidenum">
              <a:rPr lang="en-US" smtClean="0">
                <a:solidFill>
                  <a:srgbClr val="FFFFFF"/>
                </a:solidFill>
              </a:rPr>
              <a:pPr/>
              <a:t>30</a:t>
            </a:fld>
            <a:endParaRPr lang="en-US" dirty="0">
              <a:solidFill>
                <a:srgbClr val="FFFFFF"/>
              </a:solidFill>
            </a:endParaRPr>
          </a:p>
        </p:txBody>
      </p:sp>
      <p:sp>
        <p:nvSpPr>
          <p:cNvPr id="5" name="Chevron 4"/>
          <p:cNvSpPr/>
          <p:nvPr/>
        </p:nvSpPr>
        <p:spPr bwMode="auto">
          <a:xfrm>
            <a:off x="210193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a:ln>
                  <a:noFill/>
                </a:ln>
                <a:solidFill>
                  <a:schemeClr val="bg1"/>
                </a:solidFill>
                <a:effectLst/>
                <a:latin typeface="Arial" charset="0"/>
                <a:ea typeface="ヒラギノ角ゴ Pro W3" pitchFamily="1" charset="-128"/>
              </a:rPr>
              <a:t>Intro</a:t>
            </a:r>
          </a:p>
        </p:txBody>
      </p:sp>
      <p:sp>
        <p:nvSpPr>
          <p:cNvPr id="6" name="Chevron 5"/>
          <p:cNvSpPr/>
          <p:nvPr/>
        </p:nvSpPr>
        <p:spPr bwMode="auto">
          <a:xfrm>
            <a:off x="376448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CNN Details</a:t>
            </a:r>
          </a:p>
        </p:txBody>
      </p:sp>
      <p:sp>
        <p:nvSpPr>
          <p:cNvPr id="7" name="Chevron 6"/>
          <p:cNvSpPr/>
          <p:nvPr/>
        </p:nvSpPr>
        <p:spPr bwMode="auto">
          <a:xfrm>
            <a:off x="5427025" y="6533798"/>
            <a:ext cx="1777340" cy="324202"/>
          </a:xfrm>
          <a:prstGeom prst="chevron">
            <a:avLst/>
          </a:prstGeom>
          <a:solidFill>
            <a:schemeClr val="accent1">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Applications</a:t>
            </a:r>
          </a:p>
        </p:txBody>
      </p:sp>
      <p:sp>
        <p:nvSpPr>
          <p:cNvPr id="8" name="Chevron 7"/>
          <p:cNvSpPr/>
          <p:nvPr/>
        </p:nvSpPr>
        <p:spPr bwMode="auto">
          <a:xfrm>
            <a:off x="708957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Training</a:t>
            </a:r>
          </a:p>
        </p:txBody>
      </p:sp>
      <p:sp>
        <p:nvSpPr>
          <p:cNvPr id="9" name="Chevron 8"/>
          <p:cNvSpPr/>
          <p:nvPr/>
        </p:nvSpPr>
        <p:spPr bwMode="auto">
          <a:xfrm>
            <a:off x="875211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Caution</a:t>
            </a:r>
          </a:p>
        </p:txBody>
      </p:sp>
      <p:sp>
        <p:nvSpPr>
          <p:cNvPr id="10" name="Chevron 9"/>
          <p:cNvSpPr/>
          <p:nvPr/>
        </p:nvSpPr>
        <p:spPr bwMode="auto">
          <a:xfrm>
            <a:off x="1041466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Wrap</a:t>
            </a:r>
            <a:r>
              <a:rPr kumimoji="0" lang="en-US" sz="1800" b="0" i="0" u="none" strike="noStrike" cap="none" normalizeH="0" dirty="0">
                <a:ln>
                  <a:noFill/>
                </a:ln>
                <a:solidFill>
                  <a:schemeClr val="bg1"/>
                </a:solidFill>
                <a:effectLst/>
                <a:latin typeface="Arial" charset="0"/>
                <a:ea typeface="ヒラギノ角ゴ Pro W3" pitchFamily="1" charset="-128"/>
              </a:rPr>
              <a:t> Up</a:t>
            </a:r>
            <a:endParaRPr kumimoji="0" lang="en-US" sz="1800" b="0" i="0" u="none" strike="noStrike" cap="none" normalizeH="0" baseline="0" dirty="0">
              <a:ln>
                <a:noFill/>
              </a:ln>
              <a:solidFill>
                <a:schemeClr val="bg1"/>
              </a:solidFill>
              <a:effectLst/>
              <a:latin typeface="Arial" charset="0"/>
              <a:ea typeface="ヒラギノ角ゴ Pro W3" pitchFamily="1" charset="-128"/>
            </a:endParaRPr>
          </a:p>
        </p:txBody>
      </p:sp>
    </p:spTree>
    <p:extLst>
      <p:ext uri="{BB962C8B-B14F-4D97-AF65-F5344CB8AC3E}">
        <p14:creationId xmlns:p14="http://schemas.microsoft.com/office/powerpoint/2010/main" val="1413901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4947139" y="1992574"/>
            <a:ext cx="6544276" cy="3396396"/>
          </a:xfrm>
          <a:prstGeom prst="rect">
            <a:avLst/>
          </a:prstGeom>
        </p:spPr>
      </p:pic>
      <p:pic>
        <p:nvPicPr>
          <p:cNvPr id="6" name="Picture 5"/>
          <p:cNvPicPr>
            <a:picLocks noChangeAspect="1"/>
          </p:cNvPicPr>
          <p:nvPr/>
        </p:nvPicPr>
        <p:blipFill>
          <a:blip r:embed="rId4"/>
          <a:stretch>
            <a:fillRect/>
          </a:stretch>
        </p:blipFill>
        <p:spPr>
          <a:xfrm>
            <a:off x="4947139" y="1513954"/>
            <a:ext cx="6530453" cy="4353635"/>
          </a:xfrm>
          <a:prstGeom prst="rect">
            <a:avLst/>
          </a:prstGeom>
        </p:spPr>
      </p:pic>
      <p:pic>
        <p:nvPicPr>
          <p:cNvPr id="12" name="Picture 11"/>
          <p:cNvPicPr>
            <a:picLocks noChangeAspect="1"/>
          </p:cNvPicPr>
          <p:nvPr/>
        </p:nvPicPr>
        <p:blipFill rotWithShape="1">
          <a:blip r:embed="rId5" cstate="screen">
            <a:extLst>
              <a:ext uri="{28A0092B-C50C-407E-A947-70E740481C1C}">
                <a14:useLocalDpi xmlns:a14="http://schemas.microsoft.com/office/drawing/2010/main"/>
              </a:ext>
            </a:extLst>
          </a:blip>
          <a:srcRect l="-103"/>
          <a:stretch/>
        </p:blipFill>
        <p:spPr>
          <a:xfrm>
            <a:off x="5090614" y="2271370"/>
            <a:ext cx="6400799" cy="2897944"/>
          </a:xfrm>
          <a:prstGeom prst="rect">
            <a:avLst/>
          </a:prstGeom>
        </p:spPr>
      </p:pic>
      <p:sp>
        <p:nvSpPr>
          <p:cNvPr id="2" name="Title 1"/>
          <p:cNvSpPr>
            <a:spLocks noGrp="1"/>
          </p:cNvSpPr>
          <p:nvPr>
            <p:ph type="title"/>
          </p:nvPr>
        </p:nvSpPr>
        <p:spPr/>
        <p:txBody>
          <a:bodyPr/>
          <a:lstStyle/>
          <a:p>
            <a:r>
              <a:rPr lang="en-US" dirty="0"/>
              <a:t>Object Detection </a:t>
            </a:r>
            <a:r>
              <a:rPr lang="mr-IN" dirty="0"/>
              <a:t>–</a:t>
            </a:r>
            <a:r>
              <a:rPr lang="en-US" dirty="0"/>
              <a:t> RTI Use Case</a:t>
            </a:r>
          </a:p>
        </p:txBody>
      </p:sp>
      <p:sp>
        <p:nvSpPr>
          <p:cNvPr id="3" name="Content Placeholder 2"/>
          <p:cNvSpPr>
            <a:spLocks noGrp="1"/>
          </p:cNvSpPr>
          <p:nvPr>
            <p:ph idx="1"/>
          </p:nvPr>
        </p:nvSpPr>
        <p:spPr>
          <a:xfrm>
            <a:off x="609600" y="1143001"/>
            <a:ext cx="4337539" cy="4983163"/>
          </a:xfrm>
        </p:spPr>
        <p:txBody>
          <a:bodyPr>
            <a:normAutofit lnSpcReduction="10000"/>
          </a:bodyPr>
          <a:lstStyle/>
          <a:p>
            <a:r>
              <a:rPr lang="en-US" sz="3200" dirty="0"/>
              <a:t>Mosquito breeding site identification in Guatemala</a:t>
            </a:r>
          </a:p>
          <a:p>
            <a:endParaRPr lang="en-US" sz="3200" dirty="0"/>
          </a:p>
          <a:p>
            <a:r>
              <a:rPr lang="en-US" sz="3200" dirty="0"/>
              <a:t>Current Solution</a:t>
            </a:r>
          </a:p>
          <a:p>
            <a:pPr lvl="1"/>
            <a:r>
              <a:rPr lang="en-US" sz="3000" dirty="0"/>
              <a:t>Walking teams</a:t>
            </a:r>
          </a:p>
          <a:p>
            <a:endParaRPr lang="en-US" sz="3200" dirty="0"/>
          </a:p>
          <a:p>
            <a:r>
              <a:rPr lang="en-US" sz="3200" dirty="0"/>
              <a:t>Desired Solution</a:t>
            </a:r>
          </a:p>
          <a:p>
            <a:pPr lvl="1"/>
            <a:r>
              <a:rPr lang="en-US" sz="3000" dirty="0"/>
              <a:t>Target map assists walking team</a:t>
            </a:r>
          </a:p>
        </p:txBody>
      </p:sp>
      <p:sp>
        <p:nvSpPr>
          <p:cNvPr id="4" name="Slide Number Placeholder 3"/>
          <p:cNvSpPr>
            <a:spLocks noGrp="1"/>
          </p:cNvSpPr>
          <p:nvPr>
            <p:ph type="sldNum" sz="quarter" idx="10"/>
          </p:nvPr>
        </p:nvSpPr>
        <p:spPr/>
        <p:txBody>
          <a:bodyPr/>
          <a:lstStyle/>
          <a:p>
            <a:fld id="{D4325D4D-289E-48C1-B277-2BEB492A7D19}" type="slidenum">
              <a:rPr lang="en-US" smtClean="0">
                <a:solidFill>
                  <a:srgbClr val="FFFFFF"/>
                </a:solidFill>
              </a:rPr>
              <a:pPr/>
              <a:t>31</a:t>
            </a:fld>
            <a:endParaRPr lang="en-US" dirty="0">
              <a:solidFill>
                <a:srgbClr val="FFFFFF"/>
              </a:solidFill>
            </a:endParaRPr>
          </a:p>
        </p:txBody>
      </p:sp>
      <p:pic>
        <p:nvPicPr>
          <p:cNvPr id="11" name="Picture 10"/>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5286149" y="2006221"/>
            <a:ext cx="5891370" cy="3393194"/>
          </a:xfrm>
          <a:prstGeom prst="rect">
            <a:avLst/>
          </a:prstGeom>
        </p:spPr>
      </p:pic>
      <p:pic>
        <p:nvPicPr>
          <p:cNvPr id="7" name="Picture 6"/>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5923130" y="2269095"/>
            <a:ext cx="4612944" cy="2897944"/>
          </a:xfrm>
          <a:prstGeom prst="rect">
            <a:avLst/>
          </a:prstGeom>
        </p:spPr>
      </p:pic>
      <p:sp>
        <p:nvSpPr>
          <p:cNvPr id="8" name="Oval 7"/>
          <p:cNvSpPr/>
          <p:nvPr/>
        </p:nvSpPr>
        <p:spPr bwMode="auto">
          <a:xfrm>
            <a:off x="7342498" y="2982327"/>
            <a:ext cx="259306" cy="273050"/>
          </a:xfrm>
          <a:prstGeom prst="ellipse">
            <a:avLst/>
          </a:prstGeom>
          <a:noFill/>
          <a:ln w="571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a typeface="ヒラギノ角ゴ Pro W3" pitchFamily="1" charset="-128"/>
            </a:endParaRPr>
          </a:p>
        </p:txBody>
      </p:sp>
      <p:sp>
        <p:nvSpPr>
          <p:cNvPr id="9" name="Oval 8"/>
          <p:cNvSpPr/>
          <p:nvPr/>
        </p:nvSpPr>
        <p:spPr bwMode="auto">
          <a:xfrm>
            <a:off x="9460176" y="3216613"/>
            <a:ext cx="259306" cy="273050"/>
          </a:xfrm>
          <a:prstGeom prst="ellipse">
            <a:avLst/>
          </a:prstGeom>
          <a:noFill/>
          <a:ln w="571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a typeface="ヒラギノ角ゴ Pro W3" pitchFamily="1" charset="-128"/>
            </a:endParaRPr>
          </a:p>
        </p:txBody>
      </p:sp>
      <p:sp>
        <p:nvSpPr>
          <p:cNvPr id="13" name="Chevron 12"/>
          <p:cNvSpPr/>
          <p:nvPr/>
        </p:nvSpPr>
        <p:spPr bwMode="auto">
          <a:xfrm>
            <a:off x="210193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a:ln>
                  <a:noFill/>
                </a:ln>
                <a:solidFill>
                  <a:schemeClr val="bg1"/>
                </a:solidFill>
                <a:effectLst/>
                <a:latin typeface="Arial" charset="0"/>
                <a:ea typeface="ヒラギノ角ゴ Pro W3" pitchFamily="1" charset="-128"/>
              </a:rPr>
              <a:t>Intro</a:t>
            </a:r>
          </a:p>
        </p:txBody>
      </p:sp>
      <p:sp>
        <p:nvSpPr>
          <p:cNvPr id="14" name="Chevron 13"/>
          <p:cNvSpPr/>
          <p:nvPr/>
        </p:nvSpPr>
        <p:spPr bwMode="auto">
          <a:xfrm>
            <a:off x="376448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CNN Details</a:t>
            </a:r>
          </a:p>
        </p:txBody>
      </p:sp>
      <p:sp>
        <p:nvSpPr>
          <p:cNvPr id="15" name="Chevron 14"/>
          <p:cNvSpPr/>
          <p:nvPr/>
        </p:nvSpPr>
        <p:spPr bwMode="auto">
          <a:xfrm>
            <a:off x="5427025" y="6533798"/>
            <a:ext cx="1777340" cy="324202"/>
          </a:xfrm>
          <a:prstGeom prst="chevron">
            <a:avLst/>
          </a:prstGeom>
          <a:solidFill>
            <a:schemeClr val="accent1">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Applications</a:t>
            </a:r>
          </a:p>
        </p:txBody>
      </p:sp>
      <p:sp>
        <p:nvSpPr>
          <p:cNvPr id="16" name="Chevron 15"/>
          <p:cNvSpPr/>
          <p:nvPr/>
        </p:nvSpPr>
        <p:spPr bwMode="auto">
          <a:xfrm>
            <a:off x="708957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Training</a:t>
            </a:r>
          </a:p>
        </p:txBody>
      </p:sp>
      <p:sp>
        <p:nvSpPr>
          <p:cNvPr id="17" name="Chevron 16"/>
          <p:cNvSpPr/>
          <p:nvPr/>
        </p:nvSpPr>
        <p:spPr bwMode="auto">
          <a:xfrm>
            <a:off x="875211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Caution</a:t>
            </a:r>
          </a:p>
        </p:txBody>
      </p:sp>
      <p:sp>
        <p:nvSpPr>
          <p:cNvPr id="18" name="Chevron 17"/>
          <p:cNvSpPr/>
          <p:nvPr/>
        </p:nvSpPr>
        <p:spPr bwMode="auto">
          <a:xfrm>
            <a:off x="1041466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Wrap</a:t>
            </a:r>
            <a:r>
              <a:rPr kumimoji="0" lang="en-US" sz="1800" b="0" i="0" u="none" strike="noStrike" cap="none" normalizeH="0" dirty="0">
                <a:ln>
                  <a:noFill/>
                </a:ln>
                <a:solidFill>
                  <a:schemeClr val="bg1"/>
                </a:solidFill>
                <a:effectLst/>
                <a:latin typeface="Arial" charset="0"/>
                <a:ea typeface="ヒラギノ角ゴ Pro W3" pitchFamily="1" charset="-128"/>
              </a:rPr>
              <a:t> Up</a:t>
            </a:r>
            <a:endParaRPr kumimoji="0" lang="en-US" sz="1800" b="0" i="0" u="none" strike="noStrike" cap="none" normalizeH="0" baseline="0" dirty="0">
              <a:ln>
                <a:noFill/>
              </a:ln>
              <a:solidFill>
                <a:schemeClr val="bg1"/>
              </a:solidFill>
              <a:effectLst/>
              <a:latin typeface="Arial" charset="0"/>
              <a:ea typeface="ヒラギノ角ゴ Pro W3" pitchFamily="1" charset="-128"/>
            </a:endParaRPr>
          </a:p>
        </p:txBody>
      </p:sp>
    </p:spTree>
    <p:extLst>
      <p:ext uri="{BB962C8B-B14F-4D97-AF65-F5344CB8AC3E}">
        <p14:creationId xmlns:p14="http://schemas.microsoft.com/office/powerpoint/2010/main" val="854678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5"/>
                                        </p:tgtEl>
                                        <p:attrNameLst>
                                          <p:attrName>style.visibility</p:attrName>
                                        </p:attrNameLst>
                                      </p:cBhvr>
                                      <p:to>
                                        <p:strVal val="hidden"/>
                                      </p:to>
                                    </p:set>
                                  </p:childTnLst>
                                </p:cTn>
                              </p:par>
                              <p:par>
                                <p:cTn id="13" presetID="1" presetClass="entr" presetSubtype="0"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6"/>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nodeType="clickEffect">
                                  <p:stCondLst>
                                    <p:cond delay="0"/>
                                  </p:stCondLst>
                                  <p:childTnLst>
                                    <p:set>
                                      <p:cBhvr>
                                        <p:cTn id="38" dur="1" fill="hold">
                                          <p:stCondLst>
                                            <p:cond delay="0"/>
                                          </p:stCondLst>
                                        </p:cTn>
                                        <p:tgtEl>
                                          <p:spTgt spid="12"/>
                                        </p:tgtEl>
                                        <p:attrNameLst>
                                          <p:attrName>style.visibility</p:attrName>
                                        </p:attrNameLst>
                                      </p:cBhvr>
                                      <p:to>
                                        <p:strVal val="hidden"/>
                                      </p:to>
                                    </p:set>
                                  </p:childTnLst>
                                </p:cTn>
                              </p:par>
                              <p:par>
                                <p:cTn id="39" presetID="1" presetClass="entr" presetSubtype="0" fill="hold" nodeType="withEffect">
                                  <p:stCondLst>
                                    <p:cond delay="0"/>
                                  </p:stCondLst>
                                  <p:childTnLst>
                                    <p:set>
                                      <p:cBhvr>
                                        <p:cTn id="40" dur="1" fill="hold">
                                          <p:stCondLst>
                                            <p:cond delay="0"/>
                                          </p:stCondLst>
                                        </p:cTn>
                                        <p:tgtEl>
                                          <p:spTgt spid="3">
                                            <p:txEl>
                                              <p:pRg st="6" end="6"/>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Lecture Agenda</a:t>
            </a:r>
          </a:p>
        </p:txBody>
      </p:sp>
      <p:sp>
        <p:nvSpPr>
          <p:cNvPr id="3" name="Content Placeholder 2"/>
          <p:cNvSpPr>
            <a:spLocks noGrp="1"/>
          </p:cNvSpPr>
          <p:nvPr>
            <p:ph idx="1"/>
          </p:nvPr>
        </p:nvSpPr>
        <p:spPr>
          <a:xfrm>
            <a:off x="503853" y="914401"/>
            <a:ext cx="11140751" cy="4983163"/>
          </a:xfrm>
        </p:spPr>
        <p:txBody>
          <a:bodyPr>
            <a:normAutofit fontScale="85000" lnSpcReduction="20000"/>
          </a:bodyPr>
          <a:lstStyle/>
          <a:p>
            <a:pPr>
              <a:buClr>
                <a:schemeClr val="bg1">
                  <a:lumMod val="85000"/>
                </a:schemeClr>
              </a:buClr>
            </a:pPr>
            <a:r>
              <a:rPr lang="en-US" sz="2800" dirty="0">
                <a:solidFill>
                  <a:schemeClr val="bg1">
                    <a:lumMod val="85000"/>
                  </a:schemeClr>
                </a:solidFill>
              </a:rPr>
              <a:t>Introduction</a:t>
            </a:r>
          </a:p>
          <a:p>
            <a:endParaRPr lang="en-US" sz="2800" dirty="0"/>
          </a:p>
          <a:p>
            <a:pPr>
              <a:buClr>
                <a:schemeClr val="bg1">
                  <a:lumMod val="85000"/>
                </a:schemeClr>
              </a:buClr>
            </a:pPr>
            <a:r>
              <a:rPr lang="en-US" sz="2800" dirty="0">
                <a:solidFill>
                  <a:schemeClr val="bg1">
                    <a:lumMod val="85000"/>
                  </a:schemeClr>
                </a:solidFill>
              </a:rPr>
              <a:t>What is a Convolutional Neural Network (CNN)?</a:t>
            </a:r>
          </a:p>
          <a:p>
            <a:pPr lvl="1">
              <a:buClr>
                <a:schemeClr val="bg1">
                  <a:lumMod val="85000"/>
                </a:schemeClr>
              </a:buClr>
            </a:pPr>
            <a:r>
              <a:rPr lang="en-US" sz="2400" dirty="0" err="1">
                <a:solidFill>
                  <a:schemeClr val="bg1">
                    <a:lumMod val="85000"/>
                  </a:schemeClr>
                </a:solidFill>
              </a:rPr>
              <a:t>Tensorflow</a:t>
            </a:r>
            <a:r>
              <a:rPr lang="en-US" sz="2400" dirty="0">
                <a:solidFill>
                  <a:schemeClr val="bg1">
                    <a:lumMod val="85000"/>
                  </a:schemeClr>
                </a:solidFill>
              </a:rPr>
              <a:t> Playground CNN Demo</a:t>
            </a:r>
          </a:p>
          <a:p>
            <a:pPr lvl="1">
              <a:buClr>
                <a:schemeClr val="bg1">
                  <a:lumMod val="85000"/>
                </a:schemeClr>
              </a:buClr>
            </a:pPr>
            <a:r>
              <a:rPr lang="en-US" sz="2400" dirty="0">
                <a:solidFill>
                  <a:schemeClr val="bg1">
                    <a:lumMod val="85000"/>
                  </a:schemeClr>
                </a:solidFill>
              </a:rPr>
              <a:t>History of CNN advances</a:t>
            </a:r>
            <a:br>
              <a:rPr lang="en-US" sz="2400" dirty="0">
                <a:solidFill>
                  <a:schemeClr val="bg1">
                    <a:lumMod val="85000"/>
                  </a:schemeClr>
                </a:solidFill>
              </a:rPr>
            </a:br>
            <a:endParaRPr lang="en-US" sz="2400" dirty="0">
              <a:solidFill>
                <a:schemeClr val="bg1">
                  <a:lumMod val="85000"/>
                </a:schemeClr>
              </a:solidFill>
            </a:endParaRPr>
          </a:p>
          <a:p>
            <a:pPr>
              <a:buClr>
                <a:schemeClr val="bg1">
                  <a:lumMod val="85000"/>
                </a:schemeClr>
              </a:buClr>
            </a:pPr>
            <a:r>
              <a:rPr lang="en-US" sz="2800" dirty="0">
                <a:solidFill>
                  <a:schemeClr val="bg1">
                    <a:lumMod val="85000"/>
                  </a:schemeClr>
                </a:solidFill>
              </a:rPr>
              <a:t>Application of CNNs in Image Analysis</a:t>
            </a:r>
          </a:p>
          <a:p>
            <a:pPr lvl="1">
              <a:buClr>
                <a:schemeClr val="bg1">
                  <a:lumMod val="85000"/>
                </a:schemeClr>
              </a:buClr>
            </a:pPr>
            <a:r>
              <a:rPr lang="en-US" sz="2400" dirty="0">
                <a:solidFill>
                  <a:schemeClr val="bg1">
                    <a:lumMod val="85000"/>
                  </a:schemeClr>
                </a:solidFill>
              </a:rPr>
              <a:t>Object Classification (</a:t>
            </a:r>
            <a:r>
              <a:rPr lang="en-US" sz="2400" dirty="0" err="1">
                <a:solidFill>
                  <a:schemeClr val="bg1">
                    <a:lumMod val="85000"/>
                  </a:schemeClr>
                </a:solidFill>
              </a:rPr>
              <a:t>Tensorflow</a:t>
            </a:r>
            <a:r>
              <a:rPr lang="en-US" sz="2400" dirty="0">
                <a:solidFill>
                  <a:schemeClr val="bg1">
                    <a:lumMod val="85000"/>
                  </a:schemeClr>
                </a:solidFill>
              </a:rPr>
              <a:t> for Poets, flower demo)</a:t>
            </a:r>
          </a:p>
          <a:p>
            <a:pPr lvl="1">
              <a:buClr>
                <a:schemeClr val="bg1">
                  <a:lumMod val="85000"/>
                </a:schemeClr>
              </a:buClr>
            </a:pPr>
            <a:r>
              <a:rPr lang="en-US" sz="2400" dirty="0">
                <a:solidFill>
                  <a:schemeClr val="bg1">
                    <a:lumMod val="85000"/>
                  </a:schemeClr>
                </a:solidFill>
              </a:rPr>
              <a:t>Object Detection (</a:t>
            </a:r>
            <a:r>
              <a:rPr lang="en-US" sz="2400" dirty="0" err="1">
                <a:solidFill>
                  <a:schemeClr val="bg1">
                    <a:lumMod val="85000"/>
                  </a:schemeClr>
                </a:solidFill>
              </a:rPr>
              <a:t>Tensorbox</a:t>
            </a:r>
            <a:r>
              <a:rPr lang="en-US" sz="2400" dirty="0">
                <a:solidFill>
                  <a:schemeClr val="bg1">
                    <a:lumMod val="85000"/>
                  </a:schemeClr>
                </a:solidFill>
              </a:rPr>
              <a:t>, locating mosquito breeding grounds)</a:t>
            </a:r>
          </a:p>
          <a:p>
            <a:pPr>
              <a:buClr>
                <a:schemeClr val="bg1">
                  <a:lumMod val="85000"/>
                </a:schemeClr>
              </a:buClr>
            </a:pPr>
            <a:endParaRPr lang="en-US" sz="3000" dirty="0">
              <a:solidFill>
                <a:schemeClr val="bg1">
                  <a:lumMod val="85000"/>
                </a:schemeClr>
              </a:solidFill>
            </a:endParaRPr>
          </a:p>
          <a:p>
            <a:pPr>
              <a:buClr>
                <a:schemeClr val="tx1"/>
              </a:buClr>
            </a:pPr>
            <a:r>
              <a:rPr lang="en-US" sz="2800" dirty="0"/>
              <a:t>Training data headaches</a:t>
            </a:r>
          </a:p>
          <a:p>
            <a:pPr lvl="1">
              <a:buClr>
                <a:schemeClr val="tx1"/>
              </a:buClr>
            </a:pPr>
            <a:r>
              <a:rPr lang="en-US" sz="2400" dirty="0"/>
              <a:t>Using video to capture training data more easily</a:t>
            </a:r>
          </a:p>
          <a:p>
            <a:pPr>
              <a:buClr>
                <a:schemeClr val="bg1">
                  <a:lumMod val="85000"/>
                </a:schemeClr>
              </a:buClr>
            </a:pPr>
            <a:endParaRPr lang="en-US" sz="2600" dirty="0">
              <a:solidFill>
                <a:schemeClr val="bg1">
                  <a:lumMod val="85000"/>
                </a:schemeClr>
              </a:solidFill>
            </a:endParaRPr>
          </a:p>
          <a:p>
            <a:pPr>
              <a:buClr>
                <a:schemeClr val="bg1">
                  <a:lumMod val="85000"/>
                </a:schemeClr>
              </a:buClr>
            </a:pPr>
            <a:r>
              <a:rPr lang="en-US" sz="2800" dirty="0">
                <a:solidFill>
                  <a:schemeClr val="bg1">
                    <a:lumMod val="85000"/>
                  </a:schemeClr>
                </a:solidFill>
              </a:rPr>
              <a:t>Cautionary Notes</a:t>
            </a:r>
          </a:p>
          <a:p>
            <a:pPr>
              <a:buClr>
                <a:schemeClr val="bg1">
                  <a:lumMod val="85000"/>
                </a:schemeClr>
              </a:buClr>
            </a:pPr>
            <a:endParaRPr lang="en-US" sz="2600" dirty="0">
              <a:solidFill>
                <a:schemeClr val="bg1">
                  <a:lumMod val="85000"/>
                </a:schemeClr>
              </a:solidFill>
            </a:endParaRPr>
          </a:p>
        </p:txBody>
      </p:sp>
      <p:sp>
        <p:nvSpPr>
          <p:cNvPr id="4" name="Slide Number Placeholder 3"/>
          <p:cNvSpPr>
            <a:spLocks noGrp="1"/>
          </p:cNvSpPr>
          <p:nvPr>
            <p:ph type="sldNum" sz="quarter" idx="10"/>
          </p:nvPr>
        </p:nvSpPr>
        <p:spPr/>
        <p:txBody>
          <a:bodyPr/>
          <a:lstStyle/>
          <a:p>
            <a:fld id="{D4325D4D-289E-48C1-B277-2BEB492A7D19}" type="slidenum">
              <a:rPr lang="en-US" smtClean="0">
                <a:solidFill>
                  <a:srgbClr val="FFFFFF"/>
                </a:solidFill>
              </a:rPr>
              <a:pPr/>
              <a:t>32</a:t>
            </a:fld>
            <a:endParaRPr lang="en-US" dirty="0">
              <a:solidFill>
                <a:srgbClr val="FFFFFF"/>
              </a:solidFill>
            </a:endParaRPr>
          </a:p>
        </p:txBody>
      </p:sp>
      <p:sp>
        <p:nvSpPr>
          <p:cNvPr id="5" name="Chevron 4"/>
          <p:cNvSpPr/>
          <p:nvPr/>
        </p:nvSpPr>
        <p:spPr bwMode="auto">
          <a:xfrm>
            <a:off x="210193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a:ln>
                  <a:noFill/>
                </a:ln>
                <a:solidFill>
                  <a:schemeClr val="bg1"/>
                </a:solidFill>
                <a:effectLst/>
                <a:latin typeface="Arial" charset="0"/>
                <a:ea typeface="ヒラギノ角ゴ Pro W3" pitchFamily="1" charset="-128"/>
              </a:rPr>
              <a:t>Intro</a:t>
            </a:r>
          </a:p>
        </p:txBody>
      </p:sp>
      <p:sp>
        <p:nvSpPr>
          <p:cNvPr id="6" name="Chevron 5"/>
          <p:cNvSpPr/>
          <p:nvPr/>
        </p:nvSpPr>
        <p:spPr bwMode="auto">
          <a:xfrm>
            <a:off x="376448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CNN Details</a:t>
            </a:r>
          </a:p>
        </p:txBody>
      </p:sp>
      <p:sp>
        <p:nvSpPr>
          <p:cNvPr id="7" name="Chevron 6"/>
          <p:cNvSpPr/>
          <p:nvPr/>
        </p:nvSpPr>
        <p:spPr bwMode="auto">
          <a:xfrm>
            <a:off x="542702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Applications</a:t>
            </a:r>
          </a:p>
        </p:txBody>
      </p:sp>
      <p:sp>
        <p:nvSpPr>
          <p:cNvPr id="8" name="Chevron 7"/>
          <p:cNvSpPr/>
          <p:nvPr/>
        </p:nvSpPr>
        <p:spPr bwMode="auto">
          <a:xfrm>
            <a:off x="7089570" y="6533798"/>
            <a:ext cx="1777340" cy="324202"/>
          </a:xfrm>
          <a:prstGeom prst="chevron">
            <a:avLst/>
          </a:prstGeom>
          <a:solidFill>
            <a:schemeClr val="accent1">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Training</a:t>
            </a:r>
          </a:p>
        </p:txBody>
      </p:sp>
      <p:sp>
        <p:nvSpPr>
          <p:cNvPr id="9" name="Chevron 8"/>
          <p:cNvSpPr/>
          <p:nvPr/>
        </p:nvSpPr>
        <p:spPr bwMode="auto">
          <a:xfrm>
            <a:off x="875211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Caution</a:t>
            </a:r>
          </a:p>
        </p:txBody>
      </p:sp>
      <p:sp>
        <p:nvSpPr>
          <p:cNvPr id="10" name="Chevron 9"/>
          <p:cNvSpPr/>
          <p:nvPr/>
        </p:nvSpPr>
        <p:spPr bwMode="auto">
          <a:xfrm>
            <a:off x="1041466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Wrap</a:t>
            </a:r>
            <a:r>
              <a:rPr kumimoji="0" lang="en-US" sz="1800" b="0" i="0" u="none" strike="noStrike" cap="none" normalizeH="0" dirty="0">
                <a:ln>
                  <a:noFill/>
                </a:ln>
                <a:solidFill>
                  <a:schemeClr val="bg1"/>
                </a:solidFill>
                <a:effectLst/>
                <a:latin typeface="Arial" charset="0"/>
                <a:ea typeface="ヒラギノ角ゴ Pro W3" pitchFamily="1" charset="-128"/>
              </a:rPr>
              <a:t> Up</a:t>
            </a:r>
            <a:endParaRPr kumimoji="0" lang="en-US" sz="1800" b="0" i="0" u="none" strike="noStrike" cap="none" normalizeH="0" baseline="0" dirty="0">
              <a:ln>
                <a:noFill/>
              </a:ln>
              <a:solidFill>
                <a:schemeClr val="bg1"/>
              </a:solidFill>
              <a:effectLst/>
              <a:latin typeface="Arial" charset="0"/>
              <a:ea typeface="ヒラギノ角ゴ Pro W3" pitchFamily="1" charset="-128"/>
            </a:endParaRPr>
          </a:p>
        </p:txBody>
      </p:sp>
    </p:spTree>
    <p:extLst>
      <p:ext uri="{BB962C8B-B14F-4D97-AF65-F5344CB8AC3E}">
        <p14:creationId xmlns:p14="http://schemas.microsoft.com/office/powerpoint/2010/main" val="44561089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Organizing Image Training Data</a:t>
            </a:r>
          </a:p>
        </p:txBody>
      </p:sp>
      <p:sp>
        <p:nvSpPr>
          <p:cNvPr id="3" name="Content Placeholder 2"/>
          <p:cNvSpPr>
            <a:spLocks noGrp="1"/>
          </p:cNvSpPr>
          <p:nvPr>
            <p:ph idx="1"/>
          </p:nvPr>
        </p:nvSpPr>
        <p:spPr>
          <a:xfrm>
            <a:off x="609600" y="1143001"/>
            <a:ext cx="5566348" cy="4983163"/>
          </a:xfrm>
        </p:spPr>
        <p:txBody>
          <a:bodyPr/>
          <a:lstStyle/>
          <a:p>
            <a:r>
              <a:rPr lang="en-US" sz="2800" dirty="0"/>
              <a:t>Can be VERY time consuming</a:t>
            </a:r>
          </a:p>
          <a:p>
            <a:pPr lvl="1"/>
            <a:r>
              <a:rPr lang="en-US" sz="2600" dirty="0"/>
              <a:t>Data science 80/20 rule</a:t>
            </a:r>
          </a:p>
          <a:p>
            <a:endParaRPr lang="en-US" sz="2800" dirty="0"/>
          </a:p>
          <a:p>
            <a:r>
              <a:rPr lang="en-US" sz="2800" dirty="0"/>
              <a:t>Object Detection Requires:</a:t>
            </a:r>
          </a:p>
          <a:p>
            <a:pPr lvl="1"/>
            <a:r>
              <a:rPr lang="en-US" sz="2400" dirty="0"/>
              <a:t>Images</a:t>
            </a:r>
          </a:p>
          <a:p>
            <a:pPr lvl="1"/>
            <a:r>
              <a:rPr lang="en-US" sz="2400" dirty="0"/>
              <a:t>Object class bounding boxes</a:t>
            </a:r>
          </a:p>
          <a:p>
            <a:pPr lvl="1"/>
            <a:r>
              <a:rPr lang="en-US" sz="2400" dirty="0"/>
              <a:t>Different input file types</a:t>
            </a:r>
          </a:p>
        </p:txBody>
      </p:sp>
      <p:sp>
        <p:nvSpPr>
          <p:cNvPr id="4" name="Slide Number Placeholder 3"/>
          <p:cNvSpPr>
            <a:spLocks noGrp="1"/>
          </p:cNvSpPr>
          <p:nvPr>
            <p:ph type="sldNum" sz="quarter" idx="10"/>
          </p:nvPr>
        </p:nvSpPr>
        <p:spPr/>
        <p:txBody>
          <a:bodyPr/>
          <a:lstStyle/>
          <a:p>
            <a:fld id="{D4325D4D-289E-48C1-B277-2BEB492A7D19}" type="slidenum">
              <a:rPr lang="en-US" smtClean="0">
                <a:solidFill>
                  <a:srgbClr val="FFFFFF"/>
                </a:solidFill>
              </a:rPr>
              <a:pPr/>
              <a:t>33</a:t>
            </a:fld>
            <a:endParaRPr lang="en-US" dirty="0">
              <a:solidFill>
                <a:srgbClr val="FFFFFF"/>
              </a:solidFill>
            </a:endParaRPr>
          </a:p>
        </p:txBody>
      </p:sp>
      <p:pic>
        <p:nvPicPr>
          <p:cNvPr id="5" name="Picture 4"/>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7833816" y="1143001"/>
            <a:ext cx="2142698" cy="1774210"/>
          </a:xfrm>
          <a:prstGeom prst="rect">
            <a:avLst/>
          </a:prstGeom>
        </p:spPr>
      </p:pic>
      <p:grpSp>
        <p:nvGrpSpPr>
          <p:cNvPr id="11" name="Group 10"/>
          <p:cNvGrpSpPr/>
          <p:nvPr/>
        </p:nvGrpSpPr>
        <p:grpSpPr>
          <a:xfrm>
            <a:off x="7833816" y="3094631"/>
            <a:ext cx="2142698" cy="1774210"/>
            <a:chOff x="7833816" y="3094631"/>
            <a:chExt cx="2142698" cy="1774210"/>
          </a:xfrm>
        </p:grpSpPr>
        <p:pic>
          <p:nvPicPr>
            <p:cNvPr id="6" name="Picture 5"/>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7833816" y="3094631"/>
              <a:ext cx="2142698" cy="1774210"/>
            </a:xfrm>
            <a:prstGeom prst="rect">
              <a:avLst/>
            </a:prstGeom>
          </p:spPr>
        </p:pic>
        <p:sp>
          <p:nvSpPr>
            <p:cNvPr id="9" name="Rectangle 8"/>
            <p:cNvSpPr/>
            <p:nvPr/>
          </p:nvSpPr>
          <p:spPr bwMode="auto">
            <a:xfrm>
              <a:off x="8447965" y="3138985"/>
              <a:ext cx="1009934" cy="1729856"/>
            </a:xfrm>
            <a:prstGeom prst="rect">
              <a:avLst/>
            </a:prstGeom>
            <a:noFill/>
            <a:ln w="76200" cap="flat" cmpd="sng" algn="ctr">
              <a:solidFill>
                <a:srgbClr val="FFFF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a typeface="ヒラギノ角ゴ Pro W3" pitchFamily="1" charset="-128"/>
              </a:endParaRPr>
            </a:p>
          </p:txBody>
        </p:sp>
      </p:grpSp>
      <p:sp>
        <p:nvSpPr>
          <p:cNvPr id="10" name="TextBox 9"/>
          <p:cNvSpPr txBox="1"/>
          <p:nvPr/>
        </p:nvSpPr>
        <p:spPr>
          <a:xfrm>
            <a:off x="6901734" y="5046261"/>
            <a:ext cx="4102405" cy="461665"/>
          </a:xfrm>
          <a:prstGeom prst="rect">
            <a:avLst/>
          </a:prstGeom>
          <a:noFill/>
        </p:spPr>
        <p:txBody>
          <a:bodyPr wrap="none" rtlCol="0">
            <a:spAutoFit/>
          </a:bodyPr>
          <a:lstStyle/>
          <a:p>
            <a:pPr algn="ctr"/>
            <a:r>
              <a:rPr lang="en-US" sz="2400" dirty="0"/>
              <a:t>Image1, Cat, x/y coordinates</a:t>
            </a:r>
          </a:p>
        </p:txBody>
      </p:sp>
      <p:sp>
        <p:nvSpPr>
          <p:cNvPr id="13" name="Chevron 12"/>
          <p:cNvSpPr/>
          <p:nvPr/>
        </p:nvSpPr>
        <p:spPr bwMode="auto">
          <a:xfrm>
            <a:off x="210193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a:ln>
                  <a:noFill/>
                </a:ln>
                <a:solidFill>
                  <a:schemeClr val="bg1"/>
                </a:solidFill>
                <a:effectLst/>
                <a:latin typeface="Arial" charset="0"/>
                <a:ea typeface="ヒラギノ角ゴ Pro W3" pitchFamily="1" charset="-128"/>
              </a:rPr>
              <a:t>Intro</a:t>
            </a:r>
          </a:p>
        </p:txBody>
      </p:sp>
      <p:sp>
        <p:nvSpPr>
          <p:cNvPr id="14" name="Chevron 13"/>
          <p:cNvSpPr/>
          <p:nvPr/>
        </p:nvSpPr>
        <p:spPr bwMode="auto">
          <a:xfrm>
            <a:off x="376448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CNN Details</a:t>
            </a:r>
          </a:p>
        </p:txBody>
      </p:sp>
      <p:sp>
        <p:nvSpPr>
          <p:cNvPr id="15" name="Chevron 14"/>
          <p:cNvSpPr/>
          <p:nvPr/>
        </p:nvSpPr>
        <p:spPr bwMode="auto">
          <a:xfrm>
            <a:off x="542702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Applications</a:t>
            </a:r>
          </a:p>
        </p:txBody>
      </p:sp>
      <p:sp>
        <p:nvSpPr>
          <p:cNvPr id="16" name="Chevron 15"/>
          <p:cNvSpPr/>
          <p:nvPr/>
        </p:nvSpPr>
        <p:spPr bwMode="auto">
          <a:xfrm>
            <a:off x="7089570" y="6533798"/>
            <a:ext cx="1777340" cy="324202"/>
          </a:xfrm>
          <a:prstGeom prst="chevron">
            <a:avLst/>
          </a:prstGeom>
          <a:solidFill>
            <a:schemeClr val="accent1">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Training</a:t>
            </a:r>
          </a:p>
        </p:txBody>
      </p:sp>
      <p:sp>
        <p:nvSpPr>
          <p:cNvPr id="17" name="Chevron 16"/>
          <p:cNvSpPr/>
          <p:nvPr/>
        </p:nvSpPr>
        <p:spPr bwMode="auto">
          <a:xfrm>
            <a:off x="875211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Caution</a:t>
            </a:r>
          </a:p>
        </p:txBody>
      </p:sp>
      <p:sp>
        <p:nvSpPr>
          <p:cNvPr id="18" name="Chevron 17"/>
          <p:cNvSpPr/>
          <p:nvPr/>
        </p:nvSpPr>
        <p:spPr bwMode="auto">
          <a:xfrm>
            <a:off x="1041466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Wrap</a:t>
            </a:r>
            <a:r>
              <a:rPr kumimoji="0" lang="en-US" sz="1800" b="0" i="0" u="none" strike="noStrike" cap="none" normalizeH="0" dirty="0">
                <a:ln>
                  <a:noFill/>
                </a:ln>
                <a:solidFill>
                  <a:schemeClr val="bg1"/>
                </a:solidFill>
                <a:effectLst/>
                <a:latin typeface="Arial" charset="0"/>
                <a:ea typeface="ヒラギノ角ゴ Pro W3" pitchFamily="1" charset="-128"/>
              </a:rPr>
              <a:t> Up</a:t>
            </a:r>
            <a:endParaRPr kumimoji="0" lang="en-US" sz="1800" b="0" i="0" u="none" strike="noStrike" cap="none" normalizeH="0" baseline="0" dirty="0">
              <a:ln>
                <a:noFill/>
              </a:ln>
              <a:solidFill>
                <a:schemeClr val="bg1"/>
              </a:solidFill>
              <a:effectLst/>
              <a:latin typeface="Arial" charset="0"/>
              <a:ea typeface="ヒラギノ角ゴ Pro W3" pitchFamily="1" charset="-128"/>
            </a:endParaRPr>
          </a:p>
        </p:txBody>
      </p:sp>
    </p:spTree>
    <p:extLst>
      <p:ext uri="{BB962C8B-B14F-4D97-AF65-F5344CB8AC3E}">
        <p14:creationId xmlns:p14="http://schemas.microsoft.com/office/powerpoint/2010/main" val="1660103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Real world images can be very busy</a:t>
            </a:r>
          </a:p>
        </p:txBody>
      </p:sp>
      <p:sp>
        <p:nvSpPr>
          <p:cNvPr id="4" name="Slide Number Placeholder 3"/>
          <p:cNvSpPr>
            <a:spLocks noGrp="1"/>
          </p:cNvSpPr>
          <p:nvPr>
            <p:ph type="sldNum" sz="quarter" idx="10"/>
          </p:nvPr>
        </p:nvSpPr>
        <p:spPr/>
        <p:txBody>
          <a:bodyPr/>
          <a:lstStyle/>
          <a:p>
            <a:fld id="{D4325D4D-289E-48C1-B277-2BEB492A7D19}" type="slidenum">
              <a:rPr lang="en-US" smtClean="0">
                <a:solidFill>
                  <a:srgbClr val="FFFFFF"/>
                </a:solidFill>
              </a:rPr>
              <a:pPr/>
              <a:t>34</a:t>
            </a:fld>
            <a:endParaRPr lang="en-US" dirty="0">
              <a:solidFill>
                <a:srgbClr val="FFFFFF"/>
              </a:solidFill>
            </a:endParaRPr>
          </a:p>
        </p:txBody>
      </p:sp>
      <p:pic>
        <p:nvPicPr>
          <p:cNvPr id="5" name="Picture 4"/>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516048" y="1214148"/>
            <a:ext cx="5080000" cy="4840867"/>
          </a:xfrm>
          <a:prstGeom prst="rect">
            <a:avLst/>
          </a:prstGeom>
        </p:spPr>
      </p:pic>
      <p:pic>
        <p:nvPicPr>
          <p:cNvPr id="6" name="Picture 5"/>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887106" y="1130216"/>
            <a:ext cx="5008728" cy="5008729"/>
          </a:xfrm>
          <a:prstGeom prst="rect">
            <a:avLst/>
          </a:prstGeom>
        </p:spPr>
      </p:pic>
      <p:pic>
        <p:nvPicPr>
          <p:cNvPr id="7" name="Picture 6"/>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887106" y="1130216"/>
            <a:ext cx="5008728" cy="5022377"/>
          </a:xfrm>
          <a:prstGeom prst="rect">
            <a:avLst/>
          </a:prstGeom>
        </p:spPr>
      </p:pic>
      <p:sp>
        <p:nvSpPr>
          <p:cNvPr id="8" name="Chevron 7"/>
          <p:cNvSpPr/>
          <p:nvPr/>
        </p:nvSpPr>
        <p:spPr bwMode="auto">
          <a:xfrm>
            <a:off x="210193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a:ln>
                  <a:noFill/>
                </a:ln>
                <a:solidFill>
                  <a:schemeClr val="bg1"/>
                </a:solidFill>
                <a:effectLst/>
                <a:latin typeface="Arial" charset="0"/>
                <a:ea typeface="ヒラギノ角ゴ Pro W3" pitchFamily="1" charset="-128"/>
              </a:rPr>
              <a:t>Intro</a:t>
            </a:r>
          </a:p>
        </p:txBody>
      </p:sp>
      <p:sp>
        <p:nvSpPr>
          <p:cNvPr id="9" name="Chevron 8"/>
          <p:cNvSpPr/>
          <p:nvPr/>
        </p:nvSpPr>
        <p:spPr bwMode="auto">
          <a:xfrm>
            <a:off x="376448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CNN Details</a:t>
            </a:r>
          </a:p>
        </p:txBody>
      </p:sp>
      <p:sp>
        <p:nvSpPr>
          <p:cNvPr id="10" name="Chevron 9"/>
          <p:cNvSpPr/>
          <p:nvPr/>
        </p:nvSpPr>
        <p:spPr bwMode="auto">
          <a:xfrm>
            <a:off x="542702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Applications</a:t>
            </a:r>
          </a:p>
        </p:txBody>
      </p:sp>
      <p:sp>
        <p:nvSpPr>
          <p:cNvPr id="11" name="Chevron 10"/>
          <p:cNvSpPr/>
          <p:nvPr/>
        </p:nvSpPr>
        <p:spPr bwMode="auto">
          <a:xfrm>
            <a:off x="7089570" y="6533798"/>
            <a:ext cx="1777340" cy="324202"/>
          </a:xfrm>
          <a:prstGeom prst="chevron">
            <a:avLst/>
          </a:prstGeom>
          <a:solidFill>
            <a:schemeClr val="accent1">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Training</a:t>
            </a:r>
          </a:p>
        </p:txBody>
      </p:sp>
      <p:sp>
        <p:nvSpPr>
          <p:cNvPr id="12" name="Chevron 11"/>
          <p:cNvSpPr/>
          <p:nvPr/>
        </p:nvSpPr>
        <p:spPr bwMode="auto">
          <a:xfrm>
            <a:off x="875211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Caution</a:t>
            </a:r>
          </a:p>
        </p:txBody>
      </p:sp>
      <p:sp>
        <p:nvSpPr>
          <p:cNvPr id="13" name="Chevron 12"/>
          <p:cNvSpPr/>
          <p:nvPr/>
        </p:nvSpPr>
        <p:spPr bwMode="auto">
          <a:xfrm>
            <a:off x="1041466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Wrap</a:t>
            </a:r>
            <a:r>
              <a:rPr kumimoji="0" lang="en-US" sz="1800" b="0" i="0" u="none" strike="noStrike" cap="none" normalizeH="0" dirty="0">
                <a:ln>
                  <a:noFill/>
                </a:ln>
                <a:solidFill>
                  <a:schemeClr val="bg1"/>
                </a:solidFill>
                <a:effectLst/>
                <a:latin typeface="Arial" charset="0"/>
                <a:ea typeface="ヒラギノ角ゴ Pro W3" pitchFamily="1" charset="-128"/>
              </a:rPr>
              <a:t> Up</a:t>
            </a:r>
            <a:endParaRPr kumimoji="0" lang="en-US" sz="1800" b="0" i="0" u="none" strike="noStrike" cap="none" normalizeH="0" baseline="0" dirty="0">
              <a:ln>
                <a:noFill/>
              </a:ln>
              <a:solidFill>
                <a:schemeClr val="bg1"/>
              </a:solidFill>
              <a:effectLst/>
              <a:latin typeface="Arial" charset="0"/>
              <a:ea typeface="ヒラギノ角ゴ Pro W3" pitchFamily="1" charset="-128"/>
            </a:endParaRPr>
          </a:p>
        </p:txBody>
      </p:sp>
    </p:spTree>
    <p:extLst>
      <p:ext uri="{BB962C8B-B14F-4D97-AF65-F5344CB8AC3E}">
        <p14:creationId xmlns:p14="http://schemas.microsoft.com/office/powerpoint/2010/main" val="351096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better way</a:t>
            </a:r>
          </a:p>
        </p:txBody>
      </p:sp>
      <p:sp>
        <p:nvSpPr>
          <p:cNvPr id="3" name="Content Placeholder 2"/>
          <p:cNvSpPr>
            <a:spLocks noGrp="1"/>
          </p:cNvSpPr>
          <p:nvPr>
            <p:ph idx="1"/>
          </p:nvPr>
        </p:nvSpPr>
        <p:spPr/>
        <p:txBody>
          <a:bodyPr/>
          <a:lstStyle/>
          <a:p>
            <a:r>
              <a:rPr lang="en-US" sz="2800" dirty="0"/>
              <a:t>Use Video &amp; Object Tracking to generate lots of training images</a:t>
            </a:r>
            <a:br>
              <a:rPr lang="en-US" sz="2800" dirty="0"/>
            </a:br>
            <a:br>
              <a:rPr lang="en-US" sz="2800" dirty="0"/>
            </a:br>
            <a:br>
              <a:rPr lang="en-US" sz="2800" dirty="0"/>
            </a:br>
            <a:r>
              <a:rPr lang="en-US" sz="2800" dirty="0"/>
              <a:t>Demo </a:t>
            </a:r>
            <a:r>
              <a:rPr lang="en-US" sz="2800" dirty="0" err="1"/>
              <a:t>Object_Tracker_for_Video.py</a:t>
            </a:r>
            <a:endParaRPr lang="en-US" sz="2800" dirty="0"/>
          </a:p>
        </p:txBody>
      </p:sp>
      <p:sp>
        <p:nvSpPr>
          <p:cNvPr id="4" name="Slide Number Placeholder 3"/>
          <p:cNvSpPr>
            <a:spLocks noGrp="1"/>
          </p:cNvSpPr>
          <p:nvPr>
            <p:ph type="sldNum" sz="quarter" idx="10"/>
          </p:nvPr>
        </p:nvSpPr>
        <p:spPr/>
        <p:txBody>
          <a:bodyPr/>
          <a:lstStyle/>
          <a:p>
            <a:fld id="{D4325D4D-289E-48C1-B277-2BEB492A7D19}" type="slidenum">
              <a:rPr lang="en-US" smtClean="0">
                <a:solidFill>
                  <a:srgbClr val="FFFFFF"/>
                </a:solidFill>
              </a:rPr>
              <a:pPr/>
              <a:t>35</a:t>
            </a:fld>
            <a:endParaRPr lang="en-US" dirty="0">
              <a:solidFill>
                <a:srgbClr val="FFFFFF"/>
              </a:solidFill>
            </a:endParaRPr>
          </a:p>
        </p:txBody>
      </p:sp>
      <p:sp>
        <p:nvSpPr>
          <p:cNvPr id="5" name="Chevron 4"/>
          <p:cNvSpPr/>
          <p:nvPr/>
        </p:nvSpPr>
        <p:spPr bwMode="auto">
          <a:xfrm>
            <a:off x="210193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a:ln>
                  <a:noFill/>
                </a:ln>
                <a:solidFill>
                  <a:schemeClr val="bg1"/>
                </a:solidFill>
                <a:effectLst/>
                <a:latin typeface="Arial" charset="0"/>
                <a:ea typeface="ヒラギノ角ゴ Pro W3" pitchFamily="1" charset="-128"/>
              </a:rPr>
              <a:t>Intro</a:t>
            </a:r>
          </a:p>
        </p:txBody>
      </p:sp>
      <p:sp>
        <p:nvSpPr>
          <p:cNvPr id="6" name="Chevron 5"/>
          <p:cNvSpPr/>
          <p:nvPr/>
        </p:nvSpPr>
        <p:spPr bwMode="auto">
          <a:xfrm>
            <a:off x="376448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CNN Details</a:t>
            </a:r>
          </a:p>
        </p:txBody>
      </p:sp>
      <p:sp>
        <p:nvSpPr>
          <p:cNvPr id="7" name="Chevron 6"/>
          <p:cNvSpPr/>
          <p:nvPr/>
        </p:nvSpPr>
        <p:spPr bwMode="auto">
          <a:xfrm>
            <a:off x="542702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Applications</a:t>
            </a:r>
          </a:p>
        </p:txBody>
      </p:sp>
      <p:sp>
        <p:nvSpPr>
          <p:cNvPr id="8" name="Chevron 7"/>
          <p:cNvSpPr/>
          <p:nvPr/>
        </p:nvSpPr>
        <p:spPr bwMode="auto">
          <a:xfrm>
            <a:off x="7089570" y="6533798"/>
            <a:ext cx="1777340" cy="324202"/>
          </a:xfrm>
          <a:prstGeom prst="chevron">
            <a:avLst/>
          </a:prstGeom>
          <a:solidFill>
            <a:schemeClr val="accent1">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Training</a:t>
            </a:r>
          </a:p>
        </p:txBody>
      </p:sp>
      <p:sp>
        <p:nvSpPr>
          <p:cNvPr id="9" name="Chevron 8"/>
          <p:cNvSpPr/>
          <p:nvPr/>
        </p:nvSpPr>
        <p:spPr bwMode="auto">
          <a:xfrm>
            <a:off x="875211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Caution</a:t>
            </a:r>
          </a:p>
        </p:txBody>
      </p:sp>
      <p:sp>
        <p:nvSpPr>
          <p:cNvPr id="10" name="Chevron 9"/>
          <p:cNvSpPr/>
          <p:nvPr/>
        </p:nvSpPr>
        <p:spPr bwMode="auto">
          <a:xfrm>
            <a:off x="1041466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Wrap</a:t>
            </a:r>
            <a:r>
              <a:rPr kumimoji="0" lang="en-US" sz="1800" b="0" i="0" u="none" strike="noStrike" cap="none" normalizeH="0" dirty="0">
                <a:ln>
                  <a:noFill/>
                </a:ln>
                <a:solidFill>
                  <a:schemeClr val="bg1"/>
                </a:solidFill>
                <a:effectLst/>
                <a:latin typeface="Arial" charset="0"/>
                <a:ea typeface="ヒラギノ角ゴ Pro W3" pitchFamily="1" charset="-128"/>
              </a:rPr>
              <a:t> Up</a:t>
            </a:r>
            <a:endParaRPr kumimoji="0" lang="en-US" sz="1800" b="0" i="0" u="none" strike="noStrike" cap="none" normalizeH="0" baseline="0" dirty="0">
              <a:ln>
                <a:noFill/>
              </a:ln>
              <a:solidFill>
                <a:schemeClr val="bg1"/>
              </a:solidFill>
              <a:effectLst/>
              <a:latin typeface="Arial" charset="0"/>
              <a:ea typeface="ヒラギノ角ゴ Pro W3" pitchFamily="1" charset="-128"/>
            </a:endParaRPr>
          </a:p>
        </p:txBody>
      </p:sp>
    </p:spTree>
    <p:extLst>
      <p:ext uri="{BB962C8B-B14F-4D97-AF65-F5344CB8AC3E}">
        <p14:creationId xmlns:p14="http://schemas.microsoft.com/office/powerpoint/2010/main" val="138602510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Lecture Agenda</a:t>
            </a:r>
          </a:p>
        </p:txBody>
      </p:sp>
      <p:sp>
        <p:nvSpPr>
          <p:cNvPr id="3" name="Content Placeholder 2"/>
          <p:cNvSpPr>
            <a:spLocks noGrp="1"/>
          </p:cNvSpPr>
          <p:nvPr>
            <p:ph idx="1"/>
          </p:nvPr>
        </p:nvSpPr>
        <p:spPr>
          <a:xfrm>
            <a:off x="503853" y="914401"/>
            <a:ext cx="11140751" cy="4983163"/>
          </a:xfrm>
        </p:spPr>
        <p:txBody>
          <a:bodyPr>
            <a:normAutofit fontScale="85000" lnSpcReduction="20000"/>
          </a:bodyPr>
          <a:lstStyle/>
          <a:p>
            <a:pPr>
              <a:buClr>
                <a:schemeClr val="bg1">
                  <a:lumMod val="85000"/>
                </a:schemeClr>
              </a:buClr>
            </a:pPr>
            <a:r>
              <a:rPr lang="en-US" sz="2800" dirty="0">
                <a:solidFill>
                  <a:schemeClr val="bg1">
                    <a:lumMod val="85000"/>
                  </a:schemeClr>
                </a:solidFill>
              </a:rPr>
              <a:t>Introduction</a:t>
            </a:r>
          </a:p>
          <a:p>
            <a:endParaRPr lang="en-US" sz="2800" dirty="0"/>
          </a:p>
          <a:p>
            <a:pPr>
              <a:buClr>
                <a:schemeClr val="bg1">
                  <a:lumMod val="85000"/>
                </a:schemeClr>
              </a:buClr>
            </a:pPr>
            <a:r>
              <a:rPr lang="en-US" sz="2800" dirty="0">
                <a:solidFill>
                  <a:schemeClr val="bg1">
                    <a:lumMod val="85000"/>
                  </a:schemeClr>
                </a:solidFill>
              </a:rPr>
              <a:t>What is a Convolutional Neural Network (CNN)?</a:t>
            </a:r>
          </a:p>
          <a:p>
            <a:pPr lvl="1">
              <a:buClr>
                <a:schemeClr val="bg1">
                  <a:lumMod val="85000"/>
                </a:schemeClr>
              </a:buClr>
            </a:pPr>
            <a:r>
              <a:rPr lang="en-US" sz="2400" dirty="0" err="1">
                <a:solidFill>
                  <a:schemeClr val="bg1">
                    <a:lumMod val="85000"/>
                  </a:schemeClr>
                </a:solidFill>
              </a:rPr>
              <a:t>Tensorflow</a:t>
            </a:r>
            <a:r>
              <a:rPr lang="en-US" sz="2400" dirty="0">
                <a:solidFill>
                  <a:schemeClr val="bg1">
                    <a:lumMod val="85000"/>
                  </a:schemeClr>
                </a:solidFill>
              </a:rPr>
              <a:t> Playground CNN Demo</a:t>
            </a:r>
          </a:p>
          <a:p>
            <a:pPr lvl="1">
              <a:buClr>
                <a:schemeClr val="bg1">
                  <a:lumMod val="85000"/>
                </a:schemeClr>
              </a:buClr>
            </a:pPr>
            <a:r>
              <a:rPr lang="en-US" sz="2400" dirty="0">
                <a:solidFill>
                  <a:schemeClr val="bg1">
                    <a:lumMod val="85000"/>
                  </a:schemeClr>
                </a:solidFill>
              </a:rPr>
              <a:t>History of CNN advances</a:t>
            </a:r>
            <a:br>
              <a:rPr lang="en-US" sz="2400" dirty="0">
                <a:solidFill>
                  <a:schemeClr val="bg1">
                    <a:lumMod val="85000"/>
                  </a:schemeClr>
                </a:solidFill>
              </a:rPr>
            </a:br>
            <a:endParaRPr lang="en-US" sz="2400" dirty="0">
              <a:solidFill>
                <a:schemeClr val="bg1">
                  <a:lumMod val="85000"/>
                </a:schemeClr>
              </a:solidFill>
            </a:endParaRPr>
          </a:p>
          <a:p>
            <a:pPr>
              <a:buClr>
                <a:schemeClr val="bg1">
                  <a:lumMod val="85000"/>
                </a:schemeClr>
              </a:buClr>
            </a:pPr>
            <a:r>
              <a:rPr lang="en-US" sz="2800" dirty="0">
                <a:solidFill>
                  <a:schemeClr val="bg1">
                    <a:lumMod val="85000"/>
                  </a:schemeClr>
                </a:solidFill>
              </a:rPr>
              <a:t>Application of CNNs in Image Analysis</a:t>
            </a:r>
          </a:p>
          <a:p>
            <a:pPr lvl="1">
              <a:buClr>
                <a:schemeClr val="bg1">
                  <a:lumMod val="85000"/>
                </a:schemeClr>
              </a:buClr>
            </a:pPr>
            <a:r>
              <a:rPr lang="en-US" sz="2400" dirty="0">
                <a:solidFill>
                  <a:schemeClr val="bg1">
                    <a:lumMod val="85000"/>
                  </a:schemeClr>
                </a:solidFill>
              </a:rPr>
              <a:t>Object Classification (</a:t>
            </a:r>
            <a:r>
              <a:rPr lang="en-US" sz="2400" dirty="0" err="1">
                <a:solidFill>
                  <a:schemeClr val="bg1">
                    <a:lumMod val="85000"/>
                  </a:schemeClr>
                </a:solidFill>
              </a:rPr>
              <a:t>Tensorflow</a:t>
            </a:r>
            <a:r>
              <a:rPr lang="en-US" sz="2400" dirty="0">
                <a:solidFill>
                  <a:schemeClr val="bg1">
                    <a:lumMod val="85000"/>
                  </a:schemeClr>
                </a:solidFill>
              </a:rPr>
              <a:t> for Poets, flower demo)</a:t>
            </a:r>
          </a:p>
          <a:p>
            <a:pPr lvl="1">
              <a:buClr>
                <a:schemeClr val="bg1">
                  <a:lumMod val="85000"/>
                </a:schemeClr>
              </a:buClr>
            </a:pPr>
            <a:r>
              <a:rPr lang="en-US" sz="2400" dirty="0">
                <a:solidFill>
                  <a:schemeClr val="bg1">
                    <a:lumMod val="85000"/>
                  </a:schemeClr>
                </a:solidFill>
              </a:rPr>
              <a:t>Object Detection (</a:t>
            </a:r>
            <a:r>
              <a:rPr lang="en-US" sz="2400" dirty="0" err="1">
                <a:solidFill>
                  <a:schemeClr val="bg1">
                    <a:lumMod val="85000"/>
                  </a:schemeClr>
                </a:solidFill>
              </a:rPr>
              <a:t>Tensorbox</a:t>
            </a:r>
            <a:r>
              <a:rPr lang="en-US" sz="2400" dirty="0">
                <a:solidFill>
                  <a:schemeClr val="bg1">
                    <a:lumMod val="85000"/>
                  </a:schemeClr>
                </a:solidFill>
              </a:rPr>
              <a:t>, locating mosquito breeding grounds)</a:t>
            </a:r>
          </a:p>
          <a:p>
            <a:pPr>
              <a:buClr>
                <a:schemeClr val="bg1">
                  <a:lumMod val="85000"/>
                </a:schemeClr>
              </a:buClr>
            </a:pPr>
            <a:endParaRPr lang="en-US" sz="3000" dirty="0">
              <a:solidFill>
                <a:schemeClr val="bg1">
                  <a:lumMod val="85000"/>
                </a:schemeClr>
              </a:solidFill>
            </a:endParaRPr>
          </a:p>
          <a:p>
            <a:pPr>
              <a:buClr>
                <a:schemeClr val="bg1">
                  <a:lumMod val="85000"/>
                </a:schemeClr>
              </a:buClr>
            </a:pPr>
            <a:r>
              <a:rPr lang="en-US" sz="2800" dirty="0">
                <a:solidFill>
                  <a:schemeClr val="bg1">
                    <a:lumMod val="85000"/>
                  </a:schemeClr>
                </a:solidFill>
              </a:rPr>
              <a:t>Training data headaches</a:t>
            </a:r>
          </a:p>
          <a:p>
            <a:pPr lvl="1">
              <a:buClr>
                <a:schemeClr val="bg1">
                  <a:lumMod val="85000"/>
                </a:schemeClr>
              </a:buClr>
            </a:pPr>
            <a:r>
              <a:rPr lang="en-US" sz="2400" dirty="0">
                <a:solidFill>
                  <a:schemeClr val="bg1">
                    <a:lumMod val="85000"/>
                  </a:schemeClr>
                </a:solidFill>
              </a:rPr>
              <a:t>Using video to capture training data more easily</a:t>
            </a:r>
          </a:p>
          <a:p>
            <a:pPr>
              <a:buClr>
                <a:schemeClr val="bg1">
                  <a:lumMod val="85000"/>
                </a:schemeClr>
              </a:buClr>
            </a:pPr>
            <a:endParaRPr lang="en-US" sz="2600" dirty="0">
              <a:solidFill>
                <a:schemeClr val="bg1">
                  <a:lumMod val="85000"/>
                </a:schemeClr>
              </a:solidFill>
            </a:endParaRPr>
          </a:p>
          <a:p>
            <a:pPr>
              <a:buClr>
                <a:schemeClr val="tx1"/>
              </a:buClr>
            </a:pPr>
            <a:r>
              <a:rPr lang="en-US" sz="2800" dirty="0"/>
              <a:t>Cautionary Notes</a:t>
            </a:r>
          </a:p>
          <a:p>
            <a:pPr>
              <a:buClr>
                <a:schemeClr val="bg1">
                  <a:lumMod val="85000"/>
                </a:schemeClr>
              </a:buClr>
            </a:pPr>
            <a:endParaRPr lang="en-US" sz="2600" dirty="0">
              <a:solidFill>
                <a:schemeClr val="bg1">
                  <a:lumMod val="85000"/>
                </a:schemeClr>
              </a:solidFill>
            </a:endParaRPr>
          </a:p>
        </p:txBody>
      </p:sp>
      <p:sp>
        <p:nvSpPr>
          <p:cNvPr id="4" name="Slide Number Placeholder 3"/>
          <p:cNvSpPr>
            <a:spLocks noGrp="1"/>
          </p:cNvSpPr>
          <p:nvPr>
            <p:ph type="sldNum" sz="quarter" idx="10"/>
          </p:nvPr>
        </p:nvSpPr>
        <p:spPr/>
        <p:txBody>
          <a:bodyPr/>
          <a:lstStyle/>
          <a:p>
            <a:fld id="{D4325D4D-289E-48C1-B277-2BEB492A7D19}" type="slidenum">
              <a:rPr lang="en-US" smtClean="0">
                <a:solidFill>
                  <a:srgbClr val="FFFFFF"/>
                </a:solidFill>
              </a:rPr>
              <a:pPr/>
              <a:t>36</a:t>
            </a:fld>
            <a:endParaRPr lang="en-US" dirty="0">
              <a:solidFill>
                <a:srgbClr val="FFFFFF"/>
              </a:solidFill>
            </a:endParaRPr>
          </a:p>
        </p:txBody>
      </p:sp>
      <p:sp>
        <p:nvSpPr>
          <p:cNvPr id="5" name="Chevron 4"/>
          <p:cNvSpPr/>
          <p:nvPr/>
        </p:nvSpPr>
        <p:spPr bwMode="auto">
          <a:xfrm>
            <a:off x="210193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a:ln>
                  <a:noFill/>
                </a:ln>
                <a:solidFill>
                  <a:schemeClr val="bg1"/>
                </a:solidFill>
                <a:effectLst/>
                <a:latin typeface="Arial" charset="0"/>
                <a:ea typeface="ヒラギノ角ゴ Pro W3" pitchFamily="1" charset="-128"/>
              </a:rPr>
              <a:t>Intro</a:t>
            </a:r>
          </a:p>
        </p:txBody>
      </p:sp>
      <p:sp>
        <p:nvSpPr>
          <p:cNvPr id="6" name="Chevron 5"/>
          <p:cNvSpPr/>
          <p:nvPr/>
        </p:nvSpPr>
        <p:spPr bwMode="auto">
          <a:xfrm>
            <a:off x="376448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CNN Details</a:t>
            </a:r>
          </a:p>
        </p:txBody>
      </p:sp>
      <p:sp>
        <p:nvSpPr>
          <p:cNvPr id="7" name="Chevron 6"/>
          <p:cNvSpPr/>
          <p:nvPr/>
        </p:nvSpPr>
        <p:spPr bwMode="auto">
          <a:xfrm>
            <a:off x="542702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Applications</a:t>
            </a:r>
          </a:p>
        </p:txBody>
      </p:sp>
      <p:sp>
        <p:nvSpPr>
          <p:cNvPr id="8" name="Chevron 7"/>
          <p:cNvSpPr/>
          <p:nvPr/>
        </p:nvSpPr>
        <p:spPr bwMode="auto">
          <a:xfrm>
            <a:off x="708957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Training</a:t>
            </a:r>
          </a:p>
        </p:txBody>
      </p:sp>
      <p:sp>
        <p:nvSpPr>
          <p:cNvPr id="9" name="Chevron 8"/>
          <p:cNvSpPr/>
          <p:nvPr/>
        </p:nvSpPr>
        <p:spPr bwMode="auto">
          <a:xfrm>
            <a:off x="8752115" y="6533798"/>
            <a:ext cx="1777340" cy="324202"/>
          </a:xfrm>
          <a:prstGeom prst="chevron">
            <a:avLst/>
          </a:prstGeom>
          <a:solidFill>
            <a:schemeClr val="accent1">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Caution</a:t>
            </a:r>
          </a:p>
        </p:txBody>
      </p:sp>
      <p:sp>
        <p:nvSpPr>
          <p:cNvPr id="10" name="Chevron 9"/>
          <p:cNvSpPr/>
          <p:nvPr/>
        </p:nvSpPr>
        <p:spPr bwMode="auto">
          <a:xfrm>
            <a:off x="1041466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Wrap</a:t>
            </a:r>
            <a:r>
              <a:rPr kumimoji="0" lang="en-US" sz="1800" b="0" i="0" u="none" strike="noStrike" cap="none" normalizeH="0" dirty="0">
                <a:ln>
                  <a:noFill/>
                </a:ln>
                <a:solidFill>
                  <a:schemeClr val="bg1"/>
                </a:solidFill>
                <a:effectLst/>
                <a:latin typeface="Arial" charset="0"/>
                <a:ea typeface="ヒラギノ角ゴ Pro W3" pitchFamily="1" charset="-128"/>
              </a:rPr>
              <a:t> Up</a:t>
            </a:r>
            <a:endParaRPr kumimoji="0" lang="en-US" sz="1800" b="0" i="0" u="none" strike="noStrike" cap="none" normalizeH="0" baseline="0" dirty="0">
              <a:ln>
                <a:noFill/>
              </a:ln>
              <a:solidFill>
                <a:schemeClr val="bg1"/>
              </a:solidFill>
              <a:effectLst/>
              <a:latin typeface="Arial" charset="0"/>
              <a:ea typeface="ヒラギノ角ゴ Pro W3" pitchFamily="1" charset="-128"/>
            </a:endParaRPr>
          </a:p>
        </p:txBody>
      </p:sp>
    </p:spTree>
    <p:extLst>
      <p:ext uri="{BB962C8B-B14F-4D97-AF65-F5344CB8AC3E}">
        <p14:creationId xmlns:p14="http://schemas.microsoft.com/office/powerpoint/2010/main" val="191187419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Gartner Hype Cycle for 2017</a:t>
            </a:r>
          </a:p>
        </p:txBody>
      </p:sp>
      <p:sp>
        <p:nvSpPr>
          <p:cNvPr id="4" name="Slide Number Placeholder 3"/>
          <p:cNvSpPr>
            <a:spLocks noGrp="1"/>
          </p:cNvSpPr>
          <p:nvPr>
            <p:ph type="sldNum" sz="quarter" idx="10"/>
          </p:nvPr>
        </p:nvSpPr>
        <p:spPr/>
        <p:txBody>
          <a:bodyPr/>
          <a:lstStyle/>
          <a:p>
            <a:fld id="{D4325D4D-289E-48C1-B277-2BEB492A7D19}" type="slidenum">
              <a:rPr lang="en-US" smtClean="0">
                <a:solidFill>
                  <a:srgbClr val="FFFFFF"/>
                </a:solidFill>
              </a:rPr>
              <a:pPr/>
              <a:t>37</a:t>
            </a:fld>
            <a:endParaRPr lang="en-US" dirty="0">
              <a:solidFill>
                <a:srgbClr val="FFFFFF"/>
              </a:solidFill>
            </a:endParaRPr>
          </a:p>
        </p:txBody>
      </p:sp>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690952" y="692551"/>
            <a:ext cx="6810098" cy="5761343"/>
          </a:xfrm>
          <a:prstGeom prst="rect">
            <a:avLst/>
          </a:prstGeom>
        </p:spPr>
      </p:pic>
      <p:sp>
        <p:nvSpPr>
          <p:cNvPr id="6" name="Chevron 5"/>
          <p:cNvSpPr/>
          <p:nvPr/>
        </p:nvSpPr>
        <p:spPr bwMode="auto">
          <a:xfrm>
            <a:off x="210193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a:ln>
                  <a:noFill/>
                </a:ln>
                <a:solidFill>
                  <a:schemeClr val="bg1"/>
                </a:solidFill>
                <a:effectLst/>
                <a:latin typeface="Arial" charset="0"/>
                <a:ea typeface="ヒラギノ角ゴ Pro W3" pitchFamily="1" charset="-128"/>
              </a:rPr>
              <a:t>Intro</a:t>
            </a:r>
          </a:p>
        </p:txBody>
      </p:sp>
      <p:sp>
        <p:nvSpPr>
          <p:cNvPr id="7" name="Chevron 6"/>
          <p:cNvSpPr/>
          <p:nvPr/>
        </p:nvSpPr>
        <p:spPr bwMode="auto">
          <a:xfrm>
            <a:off x="376448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CNN Details</a:t>
            </a:r>
          </a:p>
        </p:txBody>
      </p:sp>
      <p:sp>
        <p:nvSpPr>
          <p:cNvPr id="8" name="Chevron 7"/>
          <p:cNvSpPr/>
          <p:nvPr/>
        </p:nvSpPr>
        <p:spPr bwMode="auto">
          <a:xfrm>
            <a:off x="542702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Applications</a:t>
            </a:r>
          </a:p>
        </p:txBody>
      </p:sp>
      <p:sp>
        <p:nvSpPr>
          <p:cNvPr id="9" name="Chevron 8"/>
          <p:cNvSpPr/>
          <p:nvPr/>
        </p:nvSpPr>
        <p:spPr bwMode="auto">
          <a:xfrm>
            <a:off x="708957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Training</a:t>
            </a:r>
          </a:p>
        </p:txBody>
      </p:sp>
      <p:sp>
        <p:nvSpPr>
          <p:cNvPr id="10" name="Chevron 9"/>
          <p:cNvSpPr/>
          <p:nvPr/>
        </p:nvSpPr>
        <p:spPr bwMode="auto">
          <a:xfrm>
            <a:off x="8752115" y="6533798"/>
            <a:ext cx="1777340" cy="324202"/>
          </a:xfrm>
          <a:prstGeom prst="chevron">
            <a:avLst/>
          </a:prstGeom>
          <a:solidFill>
            <a:schemeClr val="accent1">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Caution</a:t>
            </a:r>
          </a:p>
        </p:txBody>
      </p:sp>
      <p:sp>
        <p:nvSpPr>
          <p:cNvPr id="11" name="Chevron 10"/>
          <p:cNvSpPr/>
          <p:nvPr/>
        </p:nvSpPr>
        <p:spPr bwMode="auto">
          <a:xfrm>
            <a:off x="1041466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Wrap</a:t>
            </a:r>
            <a:r>
              <a:rPr kumimoji="0" lang="en-US" sz="1800" b="0" i="0" u="none" strike="noStrike" cap="none" normalizeH="0" dirty="0">
                <a:ln>
                  <a:noFill/>
                </a:ln>
                <a:solidFill>
                  <a:schemeClr val="bg1"/>
                </a:solidFill>
                <a:effectLst/>
                <a:latin typeface="Arial" charset="0"/>
                <a:ea typeface="ヒラギノ角ゴ Pro W3" pitchFamily="1" charset="-128"/>
              </a:rPr>
              <a:t> Up</a:t>
            </a:r>
            <a:endParaRPr kumimoji="0" lang="en-US" sz="1800" b="0" i="0" u="none" strike="noStrike" cap="none" normalizeH="0" baseline="0" dirty="0">
              <a:ln>
                <a:noFill/>
              </a:ln>
              <a:solidFill>
                <a:schemeClr val="bg1"/>
              </a:solidFill>
              <a:effectLst/>
              <a:latin typeface="Arial" charset="0"/>
              <a:ea typeface="ヒラギノ角ゴ Pro W3" pitchFamily="1" charset="-128"/>
            </a:endParaRPr>
          </a:p>
        </p:txBody>
      </p:sp>
    </p:spTree>
    <p:extLst>
      <p:ext uri="{BB962C8B-B14F-4D97-AF65-F5344CB8AC3E}">
        <p14:creationId xmlns:p14="http://schemas.microsoft.com/office/powerpoint/2010/main" val="42268329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E7BFD3-C705-6849-9E41-730F50722A2A}"/>
              </a:ext>
            </a:extLst>
          </p:cNvPr>
          <p:cNvSpPr>
            <a:spLocks noGrp="1"/>
          </p:cNvSpPr>
          <p:nvPr>
            <p:ph type="title"/>
          </p:nvPr>
        </p:nvSpPr>
        <p:spPr/>
        <p:txBody>
          <a:bodyPr/>
          <a:lstStyle/>
          <a:p>
            <a:r>
              <a:rPr lang="en-US" dirty="0"/>
              <a:t>3 Major Areas for Caution</a:t>
            </a:r>
          </a:p>
        </p:txBody>
      </p:sp>
      <p:sp>
        <p:nvSpPr>
          <p:cNvPr id="3" name="Content Placeholder 2">
            <a:extLst>
              <a:ext uri="{FF2B5EF4-FFF2-40B4-BE49-F238E27FC236}">
                <a16:creationId xmlns:a16="http://schemas.microsoft.com/office/drawing/2014/main" id="{F1A14682-5BE8-444B-95FE-8098270500B6}"/>
              </a:ext>
            </a:extLst>
          </p:cNvPr>
          <p:cNvSpPr>
            <a:spLocks noGrp="1"/>
          </p:cNvSpPr>
          <p:nvPr>
            <p:ph idx="1"/>
          </p:nvPr>
        </p:nvSpPr>
        <p:spPr/>
        <p:txBody>
          <a:bodyPr/>
          <a:lstStyle/>
          <a:p>
            <a:r>
              <a:rPr lang="en-US" sz="2800" dirty="0"/>
              <a:t>Artificial Intelligence Hype</a:t>
            </a:r>
          </a:p>
          <a:p>
            <a:endParaRPr lang="en-US" sz="2800" dirty="0"/>
          </a:p>
          <a:p>
            <a:r>
              <a:rPr lang="en-US" sz="2800" dirty="0"/>
              <a:t>Data Bias</a:t>
            </a:r>
          </a:p>
          <a:p>
            <a:endParaRPr lang="en-US" sz="2800" dirty="0"/>
          </a:p>
          <a:p>
            <a:r>
              <a:rPr lang="en-US" sz="2800" dirty="0"/>
              <a:t>Model Bias</a:t>
            </a:r>
          </a:p>
        </p:txBody>
      </p:sp>
      <p:sp>
        <p:nvSpPr>
          <p:cNvPr id="4" name="Slide Number Placeholder 3">
            <a:extLst>
              <a:ext uri="{FF2B5EF4-FFF2-40B4-BE49-F238E27FC236}">
                <a16:creationId xmlns:a16="http://schemas.microsoft.com/office/drawing/2014/main" id="{5ED708D1-65FE-4647-8AE9-B98300B8D2AB}"/>
              </a:ext>
            </a:extLst>
          </p:cNvPr>
          <p:cNvSpPr>
            <a:spLocks noGrp="1"/>
          </p:cNvSpPr>
          <p:nvPr>
            <p:ph type="sldNum" sz="quarter" idx="10"/>
          </p:nvPr>
        </p:nvSpPr>
        <p:spPr/>
        <p:txBody>
          <a:bodyPr/>
          <a:lstStyle/>
          <a:p>
            <a:fld id="{D4325D4D-289E-48C1-B277-2BEB492A7D19}" type="slidenum">
              <a:rPr lang="en-US" smtClean="0">
                <a:solidFill>
                  <a:srgbClr val="FFFFFF"/>
                </a:solidFill>
              </a:rPr>
              <a:pPr/>
              <a:t>38</a:t>
            </a:fld>
            <a:endParaRPr lang="en-US" dirty="0">
              <a:solidFill>
                <a:srgbClr val="FFFFFF"/>
              </a:solidFill>
            </a:endParaRPr>
          </a:p>
        </p:txBody>
      </p:sp>
    </p:spTree>
    <p:extLst>
      <p:ext uri="{BB962C8B-B14F-4D97-AF65-F5344CB8AC3E}">
        <p14:creationId xmlns:p14="http://schemas.microsoft.com/office/powerpoint/2010/main" val="4206485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475DFE-B2D2-C147-8A56-0BFE145F4A94}"/>
              </a:ext>
            </a:extLst>
          </p:cNvPr>
          <p:cNvSpPr>
            <a:spLocks noGrp="1"/>
          </p:cNvSpPr>
          <p:nvPr>
            <p:ph type="title"/>
          </p:nvPr>
        </p:nvSpPr>
        <p:spPr/>
        <p:txBody>
          <a:bodyPr/>
          <a:lstStyle/>
          <a:p>
            <a:r>
              <a:rPr lang="en-US" dirty="0"/>
              <a:t>Spot the HYPE</a:t>
            </a:r>
          </a:p>
        </p:txBody>
      </p:sp>
      <p:sp>
        <p:nvSpPr>
          <p:cNvPr id="3" name="Content Placeholder 2">
            <a:extLst>
              <a:ext uri="{FF2B5EF4-FFF2-40B4-BE49-F238E27FC236}">
                <a16:creationId xmlns:a16="http://schemas.microsoft.com/office/drawing/2014/main" id="{76A6398D-FBCF-144E-AF2D-94F425C73861}"/>
              </a:ext>
            </a:extLst>
          </p:cNvPr>
          <p:cNvSpPr>
            <a:spLocks noGrp="1"/>
          </p:cNvSpPr>
          <p:nvPr>
            <p:ph idx="1"/>
          </p:nvPr>
        </p:nvSpPr>
        <p:spPr>
          <a:noFill/>
        </p:spPr>
        <p:txBody>
          <a:bodyPr/>
          <a:lstStyle/>
          <a:p>
            <a:r>
              <a:rPr lang="en-US" dirty="0"/>
              <a:t>Use existing HR data</a:t>
            </a:r>
          </a:p>
          <a:p>
            <a:pPr marL="565150" lvl="1" indent="-342900">
              <a:buFont typeface="+mj-lt"/>
              <a:buAutoNum type="arabicPeriod"/>
            </a:pPr>
            <a:r>
              <a:rPr lang="en-US" dirty="0"/>
              <a:t>Tell me how to use our HR data to predict employee retention rates</a:t>
            </a:r>
          </a:p>
          <a:p>
            <a:pPr marL="565150" lvl="1" indent="-342900">
              <a:buFont typeface="+mj-lt"/>
              <a:buAutoNum type="arabicPeriod"/>
            </a:pPr>
            <a:r>
              <a:rPr lang="en-US" dirty="0"/>
              <a:t>Tell me how to use our HR data to generate higher profits</a:t>
            </a:r>
          </a:p>
          <a:p>
            <a:endParaRPr lang="en-US" dirty="0"/>
          </a:p>
          <a:p>
            <a:endParaRPr lang="en-US" dirty="0"/>
          </a:p>
          <a:p>
            <a:r>
              <a:rPr lang="en-US" dirty="0"/>
              <a:t>Use “AI” to</a:t>
            </a:r>
          </a:p>
          <a:p>
            <a:pPr marL="565150" lvl="1" indent="-342900">
              <a:buFont typeface="+mj-lt"/>
              <a:buAutoNum type="arabicPeriod"/>
            </a:pPr>
            <a:r>
              <a:rPr lang="en-US" dirty="0"/>
              <a:t>Find all the patents that will lead to products that are competitive with ours</a:t>
            </a:r>
          </a:p>
          <a:p>
            <a:pPr marL="565150" lvl="1" indent="-342900">
              <a:buFont typeface="+mj-lt"/>
              <a:buAutoNum type="arabicPeriod"/>
            </a:pPr>
            <a:r>
              <a:rPr lang="en-US" dirty="0"/>
              <a:t>Analyze twitter data for social trends related to e-cigarettes</a:t>
            </a:r>
          </a:p>
          <a:p>
            <a:pPr lvl="1"/>
            <a:endParaRPr lang="en-US" dirty="0"/>
          </a:p>
          <a:p>
            <a:endParaRPr lang="en-US" dirty="0"/>
          </a:p>
          <a:p>
            <a:r>
              <a:rPr lang="en-US" dirty="0"/>
              <a:t>Aggregate all your company data into a data lake and</a:t>
            </a:r>
          </a:p>
          <a:p>
            <a:pPr marL="565150" lvl="1" indent="-342900">
              <a:buFont typeface="+mj-lt"/>
              <a:buAutoNum type="arabicPeriod"/>
            </a:pPr>
            <a:r>
              <a:rPr lang="en-US" dirty="0"/>
              <a:t>Predict </a:t>
            </a:r>
            <a:r>
              <a:rPr lang="en-US" dirty="0" err="1"/>
              <a:t>xyz</a:t>
            </a:r>
            <a:endParaRPr lang="en-US" dirty="0"/>
          </a:p>
          <a:p>
            <a:pPr marL="565150" lvl="1" indent="-342900">
              <a:buFont typeface="+mj-lt"/>
              <a:buAutoNum type="arabicPeriod"/>
            </a:pPr>
            <a:endParaRPr lang="en-US" dirty="0"/>
          </a:p>
        </p:txBody>
      </p:sp>
      <p:sp>
        <p:nvSpPr>
          <p:cNvPr id="4" name="Slide Number Placeholder 3">
            <a:extLst>
              <a:ext uri="{FF2B5EF4-FFF2-40B4-BE49-F238E27FC236}">
                <a16:creationId xmlns:a16="http://schemas.microsoft.com/office/drawing/2014/main" id="{F7D13327-205D-B141-845A-733EE9D503C0}"/>
              </a:ext>
            </a:extLst>
          </p:cNvPr>
          <p:cNvSpPr>
            <a:spLocks noGrp="1"/>
          </p:cNvSpPr>
          <p:nvPr>
            <p:ph type="sldNum" sz="quarter" idx="10"/>
          </p:nvPr>
        </p:nvSpPr>
        <p:spPr/>
        <p:txBody>
          <a:bodyPr/>
          <a:lstStyle/>
          <a:p>
            <a:fld id="{D4325D4D-289E-48C1-B277-2BEB492A7D19}" type="slidenum">
              <a:rPr lang="en-US" smtClean="0">
                <a:solidFill>
                  <a:srgbClr val="FFFFFF"/>
                </a:solidFill>
              </a:rPr>
              <a:pPr/>
              <a:t>39</a:t>
            </a:fld>
            <a:endParaRPr lang="en-US" dirty="0">
              <a:solidFill>
                <a:srgbClr val="FFFFFF"/>
              </a:solidFill>
            </a:endParaRPr>
          </a:p>
        </p:txBody>
      </p:sp>
    </p:spTree>
    <p:extLst>
      <p:ext uri="{BB962C8B-B14F-4D97-AF65-F5344CB8AC3E}">
        <p14:creationId xmlns:p14="http://schemas.microsoft.com/office/powerpoint/2010/main" val="2124725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0" end="1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Lecture Agenda</a:t>
            </a:r>
          </a:p>
        </p:txBody>
      </p:sp>
      <p:sp>
        <p:nvSpPr>
          <p:cNvPr id="3" name="Content Placeholder 2"/>
          <p:cNvSpPr>
            <a:spLocks noGrp="1"/>
          </p:cNvSpPr>
          <p:nvPr>
            <p:ph idx="1"/>
          </p:nvPr>
        </p:nvSpPr>
        <p:spPr>
          <a:xfrm>
            <a:off x="503853" y="914401"/>
            <a:ext cx="11140751" cy="4983163"/>
          </a:xfrm>
        </p:spPr>
        <p:txBody>
          <a:bodyPr>
            <a:normAutofit fontScale="85000" lnSpcReduction="20000"/>
          </a:bodyPr>
          <a:lstStyle/>
          <a:p>
            <a:r>
              <a:rPr lang="en-US" sz="2800" dirty="0"/>
              <a:t>Introduction</a:t>
            </a:r>
          </a:p>
          <a:p>
            <a:endParaRPr lang="en-US" sz="2800" dirty="0"/>
          </a:p>
          <a:p>
            <a:r>
              <a:rPr lang="en-US" sz="2800" dirty="0"/>
              <a:t>What is a Convolutional Neural Network (CNN)?</a:t>
            </a:r>
          </a:p>
          <a:p>
            <a:pPr lvl="1"/>
            <a:r>
              <a:rPr lang="en-US" sz="2400" dirty="0" err="1"/>
              <a:t>Tensorflow</a:t>
            </a:r>
            <a:r>
              <a:rPr lang="en-US" sz="2400" dirty="0"/>
              <a:t> Playground CNN Demo</a:t>
            </a:r>
          </a:p>
          <a:p>
            <a:pPr lvl="1"/>
            <a:r>
              <a:rPr lang="en-US" sz="2400" dirty="0"/>
              <a:t>History of CNN advances</a:t>
            </a:r>
            <a:br>
              <a:rPr lang="en-US" sz="2400" dirty="0"/>
            </a:br>
            <a:endParaRPr lang="en-US" sz="2400" dirty="0"/>
          </a:p>
          <a:p>
            <a:r>
              <a:rPr lang="en-US" sz="2800" dirty="0"/>
              <a:t>Application of CNNs in Image Analysis</a:t>
            </a:r>
          </a:p>
          <a:p>
            <a:pPr lvl="1"/>
            <a:r>
              <a:rPr lang="en-US" sz="2400" dirty="0"/>
              <a:t>Object Classification (</a:t>
            </a:r>
            <a:r>
              <a:rPr lang="en-US" sz="2400" dirty="0" err="1"/>
              <a:t>Tensorflow</a:t>
            </a:r>
            <a:r>
              <a:rPr lang="en-US" sz="2400" dirty="0"/>
              <a:t> for Poets, flower demo)</a:t>
            </a:r>
          </a:p>
          <a:p>
            <a:pPr lvl="1"/>
            <a:r>
              <a:rPr lang="en-US" sz="2400" dirty="0"/>
              <a:t>Object Detection (</a:t>
            </a:r>
            <a:r>
              <a:rPr lang="en-US" sz="2400" dirty="0" err="1"/>
              <a:t>Tensorbox</a:t>
            </a:r>
            <a:r>
              <a:rPr lang="en-US" sz="2400" dirty="0"/>
              <a:t>, locating mosquito breeding grounds)</a:t>
            </a:r>
          </a:p>
          <a:p>
            <a:endParaRPr lang="en-US" sz="3000" dirty="0"/>
          </a:p>
          <a:p>
            <a:r>
              <a:rPr lang="en-US" sz="2800" dirty="0"/>
              <a:t>Training data headaches</a:t>
            </a:r>
          </a:p>
          <a:p>
            <a:pPr lvl="1"/>
            <a:r>
              <a:rPr lang="en-US" sz="2400" dirty="0"/>
              <a:t>Using video to capture training data more easily</a:t>
            </a:r>
          </a:p>
          <a:p>
            <a:endParaRPr lang="en-US" sz="2600" dirty="0"/>
          </a:p>
          <a:p>
            <a:r>
              <a:rPr lang="en-US" sz="2800" dirty="0"/>
              <a:t>Cautionary notes</a:t>
            </a:r>
          </a:p>
        </p:txBody>
      </p:sp>
      <p:sp>
        <p:nvSpPr>
          <p:cNvPr id="4" name="Slide Number Placeholder 3"/>
          <p:cNvSpPr>
            <a:spLocks noGrp="1"/>
          </p:cNvSpPr>
          <p:nvPr>
            <p:ph type="sldNum" sz="quarter" idx="10"/>
          </p:nvPr>
        </p:nvSpPr>
        <p:spPr/>
        <p:txBody>
          <a:bodyPr/>
          <a:lstStyle/>
          <a:p>
            <a:fld id="{D4325D4D-289E-48C1-B277-2BEB492A7D19}" type="slidenum">
              <a:rPr lang="en-US" smtClean="0">
                <a:solidFill>
                  <a:srgbClr val="FFFFFF"/>
                </a:solidFill>
              </a:rPr>
              <a:pPr/>
              <a:t>4</a:t>
            </a:fld>
            <a:endParaRPr lang="en-US" dirty="0">
              <a:solidFill>
                <a:srgbClr val="FFFFFF"/>
              </a:solidFill>
            </a:endParaRPr>
          </a:p>
        </p:txBody>
      </p:sp>
      <p:sp>
        <p:nvSpPr>
          <p:cNvPr id="31" name="Chevron 30"/>
          <p:cNvSpPr/>
          <p:nvPr/>
        </p:nvSpPr>
        <p:spPr bwMode="auto">
          <a:xfrm>
            <a:off x="2101935" y="6533798"/>
            <a:ext cx="1777340" cy="324202"/>
          </a:xfrm>
          <a:prstGeom prst="chevron">
            <a:avLst/>
          </a:prstGeom>
          <a:solidFill>
            <a:schemeClr val="accent1">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a:ln>
                  <a:noFill/>
                </a:ln>
                <a:solidFill>
                  <a:schemeClr val="bg1"/>
                </a:solidFill>
                <a:effectLst/>
                <a:latin typeface="Arial" charset="0"/>
                <a:ea typeface="ヒラギノ角ゴ Pro W3" pitchFamily="1" charset="-128"/>
              </a:rPr>
              <a:t>Intro</a:t>
            </a:r>
          </a:p>
        </p:txBody>
      </p:sp>
      <p:sp>
        <p:nvSpPr>
          <p:cNvPr id="32" name="Chevron 31"/>
          <p:cNvSpPr/>
          <p:nvPr/>
        </p:nvSpPr>
        <p:spPr bwMode="auto">
          <a:xfrm>
            <a:off x="376448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CNN Details</a:t>
            </a:r>
          </a:p>
        </p:txBody>
      </p:sp>
      <p:sp>
        <p:nvSpPr>
          <p:cNvPr id="33" name="Chevron 32"/>
          <p:cNvSpPr/>
          <p:nvPr/>
        </p:nvSpPr>
        <p:spPr bwMode="auto">
          <a:xfrm>
            <a:off x="542702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Applications</a:t>
            </a:r>
          </a:p>
        </p:txBody>
      </p:sp>
      <p:sp>
        <p:nvSpPr>
          <p:cNvPr id="34" name="Chevron 33"/>
          <p:cNvSpPr/>
          <p:nvPr/>
        </p:nvSpPr>
        <p:spPr bwMode="auto">
          <a:xfrm>
            <a:off x="708957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Training</a:t>
            </a:r>
          </a:p>
        </p:txBody>
      </p:sp>
      <p:sp>
        <p:nvSpPr>
          <p:cNvPr id="35" name="Chevron 34"/>
          <p:cNvSpPr/>
          <p:nvPr/>
        </p:nvSpPr>
        <p:spPr bwMode="auto">
          <a:xfrm>
            <a:off x="875211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Caution</a:t>
            </a:r>
          </a:p>
        </p:txBody>
      </p:sp>
      <p:sp>
        <p:nvSpPr>
          <p:cNvPr id="36" name="Chevron 35"/>
          <p:cNvSpPr/>
          <p:nvPr/>
        </p:nvSpPr>
        <p:spPr bwMode="auto">
          <a:xfrm>
            <a:off x="1041466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Wrap</a:t>
            </a:r>
            <a:r>
              <a:rPr kumimoji="0" lang="en-US" sz="1800" b="0" i="0" u="none" strike="noStrike" cap="none" normalizeH="0" dirty="0">
                <a:ln>
                  <a:noFill/>
                </a:ln>
                <a:solidFill>
                  <a:schemeClr val="bg1"/>
                </a:solidFill>
                <a:effectLst/>
                <a:latin typeface="Arial" charset="0"/>
                <a:ea typeface="ヒラギノ角ゴ Pro W3" pitchFamily="1" charset="-128"/>
              </a:rPr>
              <a:t> Up</a:t>
            </a:r>
            <a:endParaRPr kumimoji="0" lang="en-US" sz="1800" b="0" i="0" u="none" strike="noStrike" cap="none" normalizeH="0" baseline="0" dirty="0">
              <a:ln>
                <a:noFill/>
              </a:ln>
              <a:solidFill>
                <a:schemeClr val="bg1"/>
              </a:solidFill>
              <a:effectLst/>
              <a:latin typeface="Arial" charset="0"/>
              <a:ea typeface="ヒラギノ角ゴ Pro W3" pitchFamily="1" charset="-128"/>
            </a:endParaRPr>
          </a:p>
        </p:txBody>
      </p:sp>
    </p:spTree>
    <p:extLst>
      <p:ext uri="{BB962C8B-B14F-4D97-AF65-F5344CB8AC3E}">
        <p14:creationId xmlns:p14="http://schemas.microsoft.com/office/powerpoint/2010/main" val="717538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384434-006B-6244-BABA-6FDE12276A54}"/>
              </a:ext>
            </a:extLst>
          </p:cNvPr>
          <p:cNvSpPr>
            <a:spLocks noGrp="1"/>
          </p:cNvSpPr>
          <p:nvPr>
            <p:ph type="title"/>
          </p:nvPr>
        </p:nvSpPr>
        <p:spPr/>
        <p:txBody>
          <a:bodyPr/>
          <a:lstStyle/>
          <a:p>
            <a:r>
              <a:rPr lang="en-US" dirty="0"/>
              <a:t>Data Bias</a:t>
            </a:r>
          </a:p>
        </p:txBody>
      </p:sp>
      <p:sp>
        <p:nvSpPr>
          <p:cNvPr id="3" name="Content Placeholder 2">
            <a:extLst>
              <a:ext uri="{FF2B5EF4-FFF2-40B4-BE49-F238E27FC236}">
                <a16:creationId xmlns:a16="http://schemas.microsoft.com/office/drawing/2014/main" id="{8644B6B2-708D-2843-B080-941C2AD19F7B}"/>
              </a:ext>
            </a:extLst>
          </p:cNvPr>
          <p:cNvSpPr>
            <a:spLocks noGrp="1"/>
          </p:cNvSpPr>
          <p:nvPr>
            <p:ph idx="1"/>
          </p:nvPr>
        </p:nvSpPr>
        <p:spPr>
          <a:xfrm>
            <a:off x="609600" y="1143001"/>
            <a:ext cx="4211900" cy="4983163"/>
          </a:xfrm>
          <a:noFill/>
        </p:spPr>
        <p:txBody>
          <a:bodyPr/>
          <a:lstStyle/>
          <a:p>
            <a:r>
              <a:rPr lang="en-US" dirty="0"/>
              <a:t>Where would you add armor?</a:t>
            </a:r>
          </a:p>
          <a:p>
            <a:endParaRPr lang="en-US" dirty="0"/>
          </a:p>
          <a:p>
            <a:pPr marL="457200" indent="-457200">
              <a:buFont typeface="+mj-lt"/>
              <a:buAutoNum type="arabicPeriod"/>
            </a:pPr>
            <a:r>
              <a:rPr lang="en-US" dirty="0"/>
              <a:t>Help the plane steer</a:t>
            </a:r>
          </a:p>
          <a:p>
            <a:pPr marL="457200" indent="-457200">
              <a:buFont typeface="+mj-lt"/>
              <a:buAutoNum type="arabicPeriod"/>
            </a:pPr>
            <a:endParaRPr lang="en-US" dirty="0"/>
          </a:p>
          <a:p>
            <a:pPr marL="457200" indent="-457200">
              <a:buFont typeface="+mj-lt"/>
              <a:buAutoNum type="arabicPeriod"/>
            </a:pPr>
            <a:r>
              <a:rPr lang="en-US" dirty="0"/>
              <a:t>Help the plane land</a:t>
            </a:r>
          </a:p>
          <a:p>
            <a:pPr marL="457200" indent="-457200">
              <a:buFont typeface="+mj-lt"/>
              <a:buAutoNum type="arabicPeriod"/>
            </a:pPr>
            <a:endParaRPr lang="en-US" dirty="0"/>
          </a:p>
          <a:p>
            <a:pPr marL="457200" indent="-457200">
              <a:buFont typeface="+mj-lt"/>
              <a:buAutoNum type="arabicPeriod"/>
            </a:pPr>
            <a:r>
              <a:rPr lang="en-US" dirty="0"/>
              <a:t>Protect the people on the plane</a:t>
            </a:r>
          </a:p>
          <a:p>
            <a:pPr marL="457200" indent="-457200">
              <a:buFont typeface="+mj-lt"/>
              <a:buAutoNum type="arabicPeriod"/>
            </a:pPr>
            <a:endParaRPr lang="en-US" dirty="0"/>
          </a:p>
        </p:txBody>
      </p:sp>
      <p:sp>
        <p:nvSpPr>
          <p:cNvPr id="4" name="Slide Number Placeholder 3">
            <a:extLst>
              <a:ext uri="{FF2B5EF4-FFF2-40B4-BE49-F238E27FC236}">
                <a16:creationId xmlns:a16="http://schemas.microsoft.com/office/drawing/2014/main" id="{F33A3900-2D22-EA41-8B86-4BDCB0D84D70}"/>
              </a:ext>
            </a:extLst>
          </p:cNvPr>
          <p:cNvSpPr>
            <a:spLocks noGrp="1"/>
          </p:cNvSpPr>
          <p:nvPr>
            <p:ph type="sldNum" sz="quarter" idx="10"/>
          </p:nvPr>
        </p:nvSpPr>
        <p:spPr/>
        <p:txBody>
          <a:bodyPr/>
          <a:lstStyle/>
          <a:p>
            <a:fld id="{D4325D4D-289E-48C1-B277-2BEB492A7D19}" type="slidenum">
              <a:rPr lang="en-US" smtClean="0">
                <a:solidFill>
                  <a:srgbClr val="FFFFFF"/>
                </a:solidFill>
              </a:rPr>
              <a:pPr/>
              <a:t>40</a:t>
            </a:fld>
            <a:endParaRPr lang="en-US" dirty="0">
              <a:solidFill>
                <a:srgbClr val="FFFFFF"/>
              </a:solidFill>
            </a:endParaRPr>
          </a:p>
        </p:txBody>
      </p:sp>
      <p:pic>
        <p:nvPicPr>
          <p:cNvPr id="5" name="Picture 4">
            <a:extLst>
              <a:ext uri="{FF2B5EF4-FFF2-40B4-BE49-F238E27FC236}">
                <a16:creationId xmlns:a16="http://schemas.microsoft.com/office/drawing/2014/main" id="{67ADB36F-533A-6E4D-B883-902D3490AB55}"/>
              </a:ext>
            </a:extLst>
          </p:cNvPr>
          <p:cNvPicPr>
            <a:picLocks noChangeAspect="1"/>
          </p:cNvPicPr>
          <p:nvPr/>
        </p:nvPicPr>
        <p:blipFill>
          <a:blip r:embed="rId2"/>
          <a:stretch>
            <a:fillRect/>
          </a:stretch>
        </p:blipFill>
        <p:spPr>
          <a:xfrm>
            <a:off x="4821500" y="644354"/>
            <a:ext cx="7370501" cy="5481810"/>
          </a:xfrm>
          <a:prstGeom prst="rect">
            <a:avLst/>
          </a:prstGeom>
        </p:spPr>
      </p:pic>
      <p:sp>
        <p:nvSpPr>
          <p:cNvPr id="6" name="TextBox 5">
            <a:extLst>
              <a:ext uri="{FF2B5EF4-FFF2-40B4-BE49-F238E27FC236}">
                <a16:creationId xmlns:a16="http://schemas.microsoft.com/office/drawing/2014/main" id="{4EA1A0E0-246B-7F46-9F63-4AF59B61D3FE}"/>
              </a:ext>
            </a:extLst>
          </p:cNvPr>
          <p:cNvSpPr txBox="1"/>
          <p:nvPr/>
        </p:nvSpPr>
        <p:spPr>
          <a:xfrm>
            <a:off x="5657219" y="6336268"/>
            <a:ext cx="5699061" cy="369332"/>
          </a:xfrm>
          <a:prstGeom prst="rect">
            <a:avLst/>
          </a:prstGeom>
          <a:noFill/>
        </p:spPr>
        <p:txBody>
          <a:bodyPr wrap="none" rtlCol="0">
            <a:spAutoFit/>
          </a:bodyPr>
          <a:lstStyle/>
          <a:p>
            <a:pPr algn="ctr"/>
            <a:r>
              <a:rPr lang="en-US" dirty="0"/>
              <a:t>World War 2 Post-Mission Bomber Damage Locations</a:t>
            </a:r>
          </a:p>
        </p:txBody>
      </p:sp>
      <p:sp>
        <p:nvSpPr>
          <p:cNvPr id="8" name="Oval 7">
            <a:extLst>
              <a:ext uri="{FF2B5EF4-FFF2-40B4-BE49-F238E27FC236}">
                <a16:creationId xmlns:a16="http://schemas.microsoft.com/office/drawing/2014/main" id="{0D55203F-4E80-EA4F-BB29-93CB2E22C17B}"/>
              </a:ext>
            </a:extLst>
          </p:cNvPr>
          <p:cNvSpPr/>
          <p:nvPr/>
        </p:nvSpPr>
        <p:spPr bwMode="auto">
          <a:xfrm>
            <a:off x="7148023" y="2324736"/>
            <a:ext cx="2625564" cy="1258188"/>
          </a:xfrm>
          <a:prstGeom prst="ellipse">
            <a:avLst/>
          </a:prstGeom>
          <a:noFill/>
          <a:ln w="762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a typeface="ヒラギノ角ゴ Pro W3" pitchFamily="1" charset="-128"/>
            </a:endParaRPr>
          </a:p>
        </p:txBody>
      </p:sp>
      <p:sp>
        <p:nvSpPr>
          <p:cNvPr id="9" name="Oval 8">
            <a:extLst>
              <a:ext uri="{FF2B5EF4-FFF2-40B4-BE49-F238E27FC236}">
                <a16:creationId xmlns:a16="http://schemas.microsoft.com/office/drawing/2014/main" id="{75A15B4F-7F7F-E44F-ADA2-3D96F2DDC167}"/>
              </a:ext>
            </a:extLst>
          </p:cNvPr>
          <p:cNvSpPr/>
          <p:nvPr/>
        </p:nvSpPr>
        <p:spPr bwMode="auto">
          <a:xfrm>
            <a:off x="5372583" y="2191963"/>
            <a:ext cx="1250066" cy="1014225"/>
          </a:xfrm>
          <a:prstGeom prst="ellipse">
            <a:avLst/>
          </a:prstGeom>
          <a:noFill/>
          <a:ln w="762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a typeface="ヒラギノ角ゴ Pro W3" pitchFamily="1" charset="-128"/>
            </a:endParaRPr>
          </a:p>
        </p:txBody>
      </p:sp>
      <p:sp>
        <p:nvSpPr>
          <p:cNvPr id="10" name="Oval 9">
            <a:extLst>
              <a:ext uri="{FF2B5EF4-FFF2-40B4-BE49-F238E27FC236}">
                <a16:creationId xmlns:a16="http://schemas.microsoft.com/office/drawing/2014/main" id="{5F6E1D44-1E13-BA44-802A-F70D5976CB07}"/>
              </a:ext>
            </a:extLst>
          </p:cNvPr>
          <p:cNvSpPr/>
          <p:nvPr/>
        </p:nvSpPr>
        <p:spPr bwMode="auto">
          <a:xfrm>
            <a:off x="7180487" y="5019341"/>
            <a:ext cx="2593100" cy="1014225"/>
          </a:xfrm>
          <a:prstGeom prst="ellipse">
            <a:avLst/>
          </a:prstGeom>
          <a:noFill/>
          <a:ln w="762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a typeface="ヒラギノ角ゴ Pro W3" pitchFamily="1" charset="-128"/>
            </a:endParaRPr>
          </a:p>
        </p:txBody>
      </p:sp>
      <p:sp>
        <p:nvSpPr>
          <p:cNvPr id="11" name="TextBox 10">
            <a:extLst>
              <a:ext uri="{FF2B5EF4-FFF2-40B4-BE49-F238E27FC236}">
                <a16:creationId xmlns:a16="http://schemas.microsoft.com/office/drawing/2014/main" id="{1978292C-823F-7A49-9793-883ABC2D985A}"/>
              </a:ext>
            </a:extLst>
          </p:cNvPr>
          <p:cNvSpPr txBox="1"/>
          <p:nvPr/>
        </p:nvSpPr>
        <p:spPr>
          <a:xfrm>
            <a:off x="5768105" y="1552689"/>
            <a:ext cx="441146" cy="646331"/>
          </a:xfrm>
          <a:prstGeom prst="rect">
            <a:avLst/>
          </a:prstGeom>
          <a:noFill/>
        </p:spPr>
        <p:txBody>
          <a:bodyPr wrap="none" rtlCol="0">
            <a:spAutoFit/>
          </a:bodyPr>
          <a:lstStyle/>
          <a:p>
            <a:r>
              <a:rPr lang="en-US" sz="3600" dirty="0">
                <a:solidFill>
                  <a:srgbClr val="FF0000"/>
                </a:solidFill>
              </a:rPr>
              <a:t>1</a:t>
            </a:r>
          </a:p>
        </p:txBody>
      </p:sp>
      <p:sp>
        <p:nvSpPr>
          <p:cNvPr id="12" name="TextBox 11">
            <a:extLst>
              <a:ext uri="{FF2B5EF4-FFF2-40B4-BE49-F238E27FC236}">
                <a16:creationId xmlns:a16="http://schemas.microsoft.com/office/drawing/2014/main" id="{DDDD2FC5-0F0C-F14E-A765-DD7992699F9F}"/>
              </a:ext>
            </a:extLst>
          </p:cNvPr>
          <p:cNvSpPr txBox="1"/>
          <p:nvPr/>
        </p:nvSpPr>
        <p:spPr>
          <a:xfrm>
            <a:off x="9294655" y="3315740"/>
            <a:ext cx="441146" cy="646331"/>
          </a:xfrm>
          <a:prstGeom prst="rect">
            <a:avLst/>
          </a:prstGeom>
          <a:noFill/>
        </p:spPr>
        <p:txBody>
          <a:bodyPr wrap="none" rtlCol="0">
            <a:spAutoFit/>
          </a:bodyPr>
          <a:lstStyle/>
          <a:p>
            <a:r>
              <a:rPr lang="en-US" sz="3600" dirty="0">
                <a:solidFill>
                  <a:srgbClr val="FF0000"/>
                </a:solidFill>
              </a:rPr>
              <a:t>3</a:t>
            </a:r>
          </a:p>
        </p:txBody>
      </p:sp>
      <p:sp>
        <p:nvSpPr>
          <p:cNvPr id="13" name="TextBox 12">
            <a:extLst>
              <a:ext uri="{FF2B5EF4-FFF2-40B4-BE49-F238E27FC236}">
                <a16:creationId xmlns:a16="http://schemas.microsoft.com/office/drawing/2014/main" id="{B2F97F3A-D609-E04F-BC7C-0BB220BA2A70}"/>
              </a:ext>
            </a:extLst>
          </p:cNvPr>
          <p:cNvSpPr txBox="1"/>
          <p:nvPr/>
        </p:nvSpPr>
        <p:spPr>
          <a:xfrm>
            <a:off x="6706877" y="5261720"/>
            <a:ext cx="441146" cy="646331"/>
          </a:xfrm>
          <a:prstGeom prst="rect">
            <a:avLst/>
          </a:prstGeom>
          <a:noFill/>
        </p:spPr>
        <p:txBody>
          <a:bodyPr wrap="none" rtlCol="0">
            <a:spAutoFit/>
          </a:bodyPr>
          <a:lstStyle/>
          <a:p>
            <a:r>
              <a:rPr lang="en-US" sz="3600" dirty="0">
                <a:solidFill>
                  <a:srgbClr val="FF0000"/>
                </a:solidFill>
              </a:rPr>
              <a:t>2</a:t>
            </a:r>
          </a:p>
        </p:txBody>
      </p:sp>
      <p:sp>
        <p:nvSpPr>
          <p:cNvPr id="14" name="Oval 13">
            <a:extLst>
              <a:ext uri="{FF2B5EF4-FFF2-40B4-BE49-F238E27FC236}">
                <a16:creationId xmlns:a16="http://schemas.microsoft.com/office/drawing/2014/main" id="{2F6D5632-046F-FE48-8E02-9E6328FB9EDF}"/>
              </a:ext>
            </a:extLst>
          </p:cNvPr>
          <p:cNvSpPr/>
          <p:nvPr/>
        </p:nvSpPr>
        <p:spPr bwMode="auto">
          <a:xfrm>
            <a:off x="6282044" y="2207665"/>
            <a:ext cx="1250066" cy="1014225"/>
          </a:xfrm>
          <a:prstGeom prst="ellipse">
            <a:avLst/>
          </a:prstGeom>
          <a:noFill/>
          <a:ln w="76200" cap="flat" cmpd="sng" algn="ctr">
            <a:solidFill>
              <a:schemeClr val="accent1">
                <a:lumMod val="60000"/>
                <a:lumOff val="4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a typeface="ヒラギノ角ゴ Pro W3" pitchFamily="1" charset="-128"/>
            </a:endParaRPr>
          </a:p>
        </p:txBody>
      </p:sp>
      <p:sp>
        <p:nvSpPr>
          <p:cNvPr id="16" name="Oval 15">
            <a:extLst>
              <a:ext uri="{FF2B5EF4-FFF2-40B4-BE49-F238E27FC236}">
                <a16:creationId xmlns:a16="http://schemas.microsoft.com/office/drawing/2014/main" id="{6710E3C8-D178-A746-99C2-3EC123EBF335}"/>
              </a:ext>
            </a:extLst>
          </p:cNvPr>
          <p:cNvSpPr/>
          <p:nvPr/>
        </p:nvSpPr>
        <p:spPr bwMode="auto">
          <a:xfrm>
            <a:off x="7855514" y="3678735"/>
            <a:ext cx="1250066" cy="1014225"/>
          </a:xfrm>
          <a:prstGeom prst="ellipse">
            <a:avLst/>
          </a:prstGeom>
          <a:noFill/>
          <a:ln w="76200" cap="flat" cmpd="sng" algn="ctr">
            <a:solidFill>
              <a:schemeClr val="accent1">
                <a:lumMod val="60000"/>
                <a:lumOff val="4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a typeface="ヒラギノ角ゴ Pro W3" pitchFamily="1" charset="-128"/>
            </a:endParaRPr>
          </a:p>
        </p:txBody>
      </p:sp>
      <p:sp>
        <p:nvSpPr>
          <p:cNvPr id="17" name="Oval 16">
            <a:extLst>
              <a:ext uri="{FF2B5EF4-FFF2-40B4-BE49-F238E27FC236}">
                <a16:creationId xmlns:a16="http://schemas.microsoft.com/office/drawing/2014/main" id="{B7631724-8711-124C-8379-8D1BE6895F3B}"/>
              </a:ext>
            </a:extLst>
          </p:cNvPr>
          <p:cNvSpPr/>
          <p:nvPr/>
        </p:nvSpPr>
        <p:spPr bwMode="auto">
          <a:xfrm>
            <a:off x="7166693" y="1310510"/>
            <a:ext cx="2606894" cy="1014225"/>
          </a:xfrm>
          <a:prstGeom prst="ellipse">
            <a:avLst/>
          </a:prstGeom>
          <a:noFill/>
          <a:ln w="76200" cap="flat" cmpd="sng" algn="ctr">
            <a:solidFill>
              <a:schemeClr val="accent1">
                <a:lumMod val="60000"/>
                <a:lumOff val="4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a typeface="ヒラギノ角ゴ Pro W3" pitchFamily="1" charset="-128"/>
            </a:endParaRPr>
          </a:p>
        </p:txBody>
      </p:sp>
      <p:sp>
        <p:nvSpPr>
          <p:cNvPr id="18" name="Oval 17">
            <a:extLst>
              <a:ext uri="{FF2B5EF4-FFF2-40B4-BE49-F238E27FC236}">
                <a16:creationId xmlns:a16="http://schemas.microsoft.com/office/drawing/2014/main" id="{80587392-3DEF-784D-B660-A5421165A730}"/>
              </a:ext>
            </a:extLst>
          </p:cNvPr>
          <p:cNvSpPr/>
          <p:nvPr/>
        </p:nvSpPr>
        <p:spPr bwMode="auto">
          <a:xfrm>
            <a:off x="10357761" y="2191963"/>
            <a:ext cx="1250066" cy="1014225"/>
          </a:xfrm>
          <a:prstGeom prst="ellipse">
            <a:avLst/>
          </a:prstGeom>
          <a:noFill/>
          <a:ln w="762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a typeface="ヒラギノ角ゴ Pro W3" pitchFamily="1" charset="-128"/>
            </a:endParaRPr>
          </a:p>
        </p:txBody>
      </p:sp>
      <p:sp>
        <p:nvSpPr>
          <p:cNvPr id="19" name="TextBox 18">
            <a:extLst>
              <a:ext uri="{FF2B5EF4-FFF2-40B4-BE49-F238E27FC236}">
                <a16:creationId xmlns:a16="http://schemas.microsoft.com/office/drawing/2014/main" id="{8010D84D-41BB-5642-A5E3-4AF3AED3826D}"/>
              </a:ext>
            </a:extLst>
          </p:cNvPr>
          <p:cNvSpPr txBox="1"/>
          <p:nvPr/>
        </p:nvSpPr>
        <p:spPr>
          <a:xfrm>
            <a:off x="10753283" y="1552689"/>
            <a:ext cx="441146" cy="646331"/>
          </a:xfrm>
          <a:prstGeom prst="rect">
            <a:avLst/>
          </a:prstGeom>
          <a:noFill/>
        </p:spPr>
        <p:txBody>
          <a:bodyPr wrap="none" rtlCol="0">
            <a:spAutoFit/>
          </a:bodyPr>
          <a:lstStyle/>
          <a:p>
            <a:r>
              <a:rPr lang="en-US" sz="3600" dirty="0">
                <a:solidFill>
                  <a:srgbClr val="FF0000"/>
                </a:solidFill>
              </a:rPr>
              <a:t>1</a:t>
            </a:r>
          </a:p>
        </p:txBody>
      </p:sp>
    </p:spTree>
    <p:extLst>
      <p:ext uri="{BB962C8B-B14F-4D97-AF65-F5344CB8AC3E}">
        <p14:creationId xmlns:p14="http://schemas.microsoft.com/office/powerpoint/2010/main" val="3329222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par>
                                <p:cTn id="39" presetID="1" presetClass="exit" presetSubtype="0" fill="hold" grpId="1" nodeType="withEffect">
                                  <p:stCondLst>
                                    <p:cond delay="0"/>
                                  </p:stCondLst>
                                  <p:childTnLst>
                                    <p:set>
                                      <p:cBhvr>
                                        <p:cTn id="40" dur="1" fill="hold">
                                          <p:stCondLst>
                                            <p:cond delay="0"/>
                                          </p:stCondLst>
                                        </p:cTn>
                                        <p:tgtEl>
                                          <p:spTgt spid="11"/>
                                        </p:tgtEl>
                                        <p:attrNameLst>
                                          <p:attrName>style.visibility</p:attrName>
                                        </p:attrNameLst>
                                      </p:cBhvr>
                                      <p:to>
                                        <p:strVal val="hidden"/>
                                      </p:to>
                                    </p:set>
                                  </p:childTnLst>
                                </p:cTn>
                              </p:par>
                              <p:par>
                                <p:cTn id="41" presetID="1" presetClass="exit" presetSubtype="0" fill="hold" grpId="1" nodeType="withEffect">
                                  <p:stCondLst>
                                    <p:cond delay="0"/>
                                  </p:stCondLst>
                                  <p:childTnLst>
                                    <p:set>
                                      <p:cBhvr>
                                        <p:cTn id="42" dur="1" fill="hold">
                                          <p:stCondLst>
                                            <p:cond delay="0"/>
                                          </p:stCondLst>
                                        </p:cTn>
                                        <p:tgtEl>
                                          <p:spTgt spid="9"/>
                                        </p:tgtEl>
                                        <p:attrNameLst>
                                          <p:attrName>style.visibility</p:attrName>
                                        </p:attrNameLst>
                                      </p:cBhvr>
                                      <p:to>
                                        <p:strVal val="hidden"/>
                                      </p:to>
                                    </p:set>
                                  </p:childTnLst>
                                </p:cTn>
                              </p:par>
                              <p:par>
                                <p:cTn id="43" presetID="1" presetClass="exit" presetSubtype="0" fill="hold" grpId="1" nodeType="withEffect">
                                  <p:stCondLst>
                                    <p:cond delay="0"/>
                                  </p:stCondLst>
                                  <p:childTnLst>
                                    <p:set>
                                      <p:cBhvr>
                                        <p:cTn id="44" dur="1" fill="hold">
                                          <p:stCondLst>
                                            <p:cond delay="0"/>
                                          </p:stCondLst>
                                        </p:cTn>
                                        <p:tgtEl>
                                          <p:spTgt spid="8"/>
                                        </p:tgtEl>
                                        <p:attrNameLst>
                                          <p:attrName>style.visibility</p:attrName>
                                        </p:attrNameLst>
                                      </p:cBhvr>
                                      <p:to>
                                        <p:strVal val="hidden"/>
                                      </p:to>
                                    </p:set>
                                  </p:childTnLst>
                                </p:cTn>
                              </p:par>
                              <p:par>
                                <p:cTn id="45" presetID="1" presetClass="exit" presetSubtype="0" fill="hold" grpId="1" nodeType="withEffect">
                                  <p:stCondLst>
                                    <p:cond delay="0"/>
                                  </p:stCondLst>
                                  <p:childTnLst>
                                    <p:set>
                                      <p:cBhvr>
                                        <p:cTn id="46" dur="1" fill="hold">
                                          <p:stCondLst>
                                            <p:cond delay="0"/>
                                          </p:stCondLst>
                                        </p:cTn>
                                        <p:tgtEl>
                                          <p:spTgt spid="18"/>
                                        </p:tgtEl>
                                        <p:attrNameLst>
                                          <p:attrName>style.visibility</p:attrName>
                                        </p:attrNameLst>
                                      </p:cBhvr>
                                      <p:to>
                                        <p:strVal val="hidden"/>
                                      </p:to>
                                    </p:set>
                                  </p:childTnLst>
                                </p:cTn>
                              </p:par>
                              <p:par>
                                <p:cTn id="47" presetID="1" presetClass="exit" presetSubtype="0" fill="hold" grpId="1" nodeType="withEffect">
                                  <p:stCondLst>
                                    <p:cond delay="0"/>
                                  </p:stCondLst>
                                  <p:childTnLst>
                                    <p:set>
                                      <p:cBhvr>
                                        <p:cTn id="48" dur="1" fill="hold">
                                          <p:stCondLst>
                                            <p:cond delay="0"/>
                                          </p:stCondLst>
                                        </p:cTn>
                                        <p:tgtEl>
                                          <p:spTgt spid="19"/>
                                        </p:tgtEl>
                                        <p:attrNameLst>
                                          <p:attrName>style.visibility</p:attrName>
                                        </p:attrNameLst>
                                      </p:cBhvr>
                                      <p:to>
                                        <p:strVal val="hidden"/>
                                      </p:to>
                                    </p:set>
                                  </p:childTnLst>
                                </p:cTn>
                              </p:par>
                              <p:par>
                                <p:cTn id="49" presetID="1" presetClass="exit" presetSubtype="0" fill="hold" grpId="1" nodeType="withEffect">
                                  <p:stCondLst>
                                    <p:cond delay="0"/>
                                  </p:stCondLst>
                                  <p:childTnLst>
                                    <p:set>
                                      <p:cBhvr>
                                        <p:cTn id="50" dur="1" fill="hold">
                                          <p:stCondLst>
                                            <p:cond delay="0"/>
                                          </p:stCondLst>
                                        </p:cTn>
                                        <p:tgtEl>
                                          <p:spTgt spid="12"/>
                                        </p:tgtEl>
                                        <p:attrNameLst>
                                          <p:attrName>style.visibility</p:attrName>
                                        </p:attrNameLst>
                                      </p:cBhvr>
                                      <p:to>
                                        <p:strVal val="hidden"/>
                                      </p:to>
                                    </p:set>
                                  </p:childTnLst>
                                </p:cTn>
                              </p:par>
                              <p:par>
                                <p:cTn id="51" presetID="1" presetClass="exit" presetSubtype="0" fill="hold" grpId="1" nodeType="withEffect">
                                  <p:stCondLst>
                                    <p:cond delay="0"/>
                                  </p:stCondLst>
                                  <p:childTnLst>
                                    <p:set>
                                      <p:cBhvr>
                                        <p:cTn id="52" dur="1" fill="hold">
                                          <p:stCondLst>
                                            <p:cond delay="0"/>
                                          </p:stCondLst>
                                        </p:cTn>
                                        <p:tgtEl>
                                          <p:spTgt spid="13"/>
                                        </p:tgtEl>
                                        <p:attrNameLst>
                                          <p:attrName>style.visibility</p:attrName>
                                        </p:attrNameLst>
                                      </p:cBhvr>
                                      <p:to>
                                        <p:strVal val="hidden"/>
                                      </p:to>
                                    </p:set>
                                  </p:childTnLst>
                                </p:cTn>
                              </p:par>
                              <p:par>
                                <p:cTn id="53" presetID="1" presetClass="exit" presetSubtype="0" fill="hold" grpId="1" nodeType="withEffect">
                                  <p:stCondLst>
                                    <p:cond delay="0"/>
                                  </p:stCondLst>
                                  <p:childTnLst>
                                    <p:set>
                                      <p:cBhvr>
                                        <p:cTn id="54" dur="1" fill="hold">
                                          <p:stCondLst>
                                            <p:cond delay="0"/>
                                          </p:stCondLst>
                                        </p:cTn>
                                        <p:tgtEl>
                                          <p:spTgt spid="10"/>
                                        </p:tgtEl>
                                        <p:attrNameLst>
                                          <p:attrName>style.visibility</p:attrName>
                                        </p:attrNameLst>
                                      </p:cBhvr>
                                      <p:to>
                                        <p:strVal val="hidden"/>
                                      </p:to>
                                    </p:set>
                                  </p:childTnLst>
                                </p:cTn>
                              </p:par>
                              <p:par>
                                <p:cTn id="55" presetID="1" presetClass="entr" presetSubtype="0" fill="hold" grpId="0" nodeType="withEffect">
                                  <p:stCondLst>
                                    <p:cond delay="0"/>
                                  </p:stCondLst>
                                  <p:childTnLst>
                                    <p:set>
                                      <p:cBhvr>
                                        <p:cTn id="5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 grpId="0" animBg="1"/>
      <p:bldP spid="8" grpId="1" animBg="1"/>
      <p:bldP spid="9" grpId="0" animBg="1"/>
      <p:bldP spid="9" grpId="1" animBg="1"/>
      <p:bldP spid="10" grpId="0" animBg="1"/>
      <p:bldP spid="10" grpId="1" animBg="1"/>
      <p:bldP spid="11" grpId="0"/>
      <p:bldP spid="11" grpId="1"/>
      <p:bldP spid="12" grpId="0"/>
      <p:bldP spid="12" grpId="1"/>
      <p:bldP spid="13" grpId="0"/>
      <p:bldP spid="13" grpId="1"/>
      <p:bldP spid="14" grpId="0" animBg="1"/>
      <p:bldP spid="16" grpId="0" animBg="1"/>
      <p:bldP spid="17" grpId="0" animBg="1"/>
      <p:bldP spid="18" grpId="0" animBg="1"/>
      <p:bldP spid="18" grpId="1" animBg="1"/>
      <p:bldP spid="19" grpId="0"/>
      <p:bldP spid="19" grpId="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 Bias</a:t>
            </a:r>
          </a:p>
        </p:txBody>
      </p:sp>
      <p:sp>
        <p:nvSpPr>
          <p:cNvPr id="3" name="Content Placeholder 2"/>
          <p:cNvSpPr>
            <a:spLocks noGrp="1"/>
          </p:cNvSpPr>
          <p:nvPr>
            <p:ph idx="1"/>
          </p:nvPr>
        </p:nvSpPr>
        <p:spPr/>
        <p:txBody>
          <a:bodyPr>
            <a:normAutofit fontScale="92500" lnSpcReduction="20000"/>
          </a:bodyPr>
          <a:lstStyle/>
          <a:p>
            <a:r>
              <a:rPr lang="en-US" sz="2800" dirty="0"/>
              <a:t>What if a flower classification model is better at roses than tulips?</a:t>
            </a:r>
          </a:p>
          <a:p>
            <a:endParaRPr lang="en-US" sz="2800" dirty="0"/>
          </a:p>
          <a:p>
            <a:r>
              <a:rPr lang="en-US" sz="2800" dirty="0"/>
              <a:t>What if a facial recognition model is better at Caucasian faces compared with African American faces?</a:t>
            </a:r>
          </a:p>
          <a:p>
            <a:pPr lvl="1"/>
            <a:r>
              <a:rPr lang="en-US" sz="2400" dirty="0"/>
              <a:t>How might that impact </a:t>
            </a:r>
            <a:r>
              <a:rPr lang="en-US" sz="2400" b="1" dirty="0"/>
              <a:t>real people?</a:t>
            </a:r>
            <a:endParaRPr lang="en-US" sz="2400" dirty="0"/>
          </a:p>
          <a:p>
            <a:endParaRPr lang="en-US" sz="2800" dirty="0"/>
          </a:p>
          <a:p>
            <a:r>
              <a:rPr lang="en-US" sz="2800" dirty="0"/>
              <a:t>Don’t ignore the ethics of how a model might be applied.</a:t>
            </a:r>
            <a:br>
              <a:rPr lang="en-US" sz="2800" dirty="0"/>
            </a:br>
            <a:r>
              <a:rPr lang="en-US" sz="2800" dirty="0"/>
              <a:t>Make those discussions happen.</a:t>
            </a:r>
          </a:p>
          <a:p>
            <a:endParaRPr lang="en-US" sz="2800" dirty="0"/>
          </a:p>
          <a:p>
            <a:r>
              <a:rPr lang="en-US" sz="2800" dirty="0"/>
              <a:t>Ignoring ethical bias can land your company on the news</a:t>
            </a:r>
          </a:p>
          <a:p>
            <a:endParaRPr lang="en-US" sz="2800" dirty="0"/>
          </a:p>
          <a:p>
            <a:r>
              <a:rPr lang="en-US" sz="2800" dirty="0"/>
              <a:t>Demonstrating ethical leadership can build your brand, prevent customer surprises, and help highlight/reduce model bias</a:t>
            </a:r>
          </a:p>
        </p:txBody>
      </p:sp>
      <p:sp>
        <p:nvSpPr>
          <p:cNvPr id="4" name="Slide Number Placeholder 3"/>
          <p:cNvSpPr>
            <a:spLocks noGrp="1"/>
          </p:cNvSpPr>
          <p:nvPr>
            <p:ph type="sldNum" sz="quarter" idx="10"/>
          </p:nvPr>
        </p:nvSpPr>
        <p:spPr/>
        <p:txBody>
          <a:bodyPr/>
          <a:lstStyle/>
          <a:p>
            <a:fld id="{D4325D4D-289E-48C1-B277-2BEB492A7D19}" type="slidenum">
              <a:rPr lang="en-US" smtClean="0">
                <a:solidFill>
                  <a:srgbClr val="FFFFFF"/>
                </a:solidFill>
              </a:rPr>
              <a:pPr/>
              <a:t>41</a:t>
            </a:fld>
            <a:endParaRPr lang="en-US" dirty="0">
              <a:solidFill>
                <a:srgbClr val="FFFFFF"/>
              </a:solidFill>
            </a:endParaRPr>
          </a:p>
        </p:txBody>
      </p:sp>
      <p:sp>
        <p:nvSpPr>
          <p:cNvPr id="5" name="Chevron 4"/>
          <p:cNvSpPr/>
          <p:nvPr/>
        </p:nvSpPr>
        <p:spPr bwMode="auto">
          <a:xfrm>
            <a:off x="210193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a:ln>
                  <a:noFill/>
                </a:ln>
                <a:solidFill>
                  <a:schemeClr val="bg1"/>
                </a:solidFill>
                <a:effectLst/>
                <a:latin typeface="Arial" charset="0"/>
                <a:ea typeface="ヒラギノ角ゴ Pro W3" pitchFamily="1" charset="-128"/>
              </a:rPr>
              <a:t>Intro</a:t>
            </a:r>
          </a:p>
        </p:txBody>
      </p:sp>
      <p:sp>
        <p:nvSpPr>
          <p:cNvPr id="6" name="Chevron 5"/>
          <p:cNvSpPr/>
          <p:nvPr/>
        </p:nvSpPr>
        <p:spPr bwMode="auto">
          <a:xfrm>
            <a:off x="376448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CNN Details</a:t>
            </a:r>
          </a:p>
        </p:txBody>
      </p:sp>
      <p:sp>
        <p:nvSpPr>
          <p:cNvPr id="7" name="Chevron 6"/>
          <p:cNvSpPr/>
          <p:nvPr/>
        </p:nvSpPr>
        <p:spPr bwMode="auto">
          <a:xfrm>
            <a:off x="542702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Applications</a:t>
            </a:r>
          </a:p>
        </p:txBody>
      </p:sp>
      <p:sp>
        <p:nvSpPr>
          <p:cNvPr id="8" name="Chevron 7"/>
          <p:cNvSpPr/>
          <p:nvPr/>
        </p:nvSpPr>
        <p:spPr bwMode="auto">
          <a:xfrm>
            <a:off x="708957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Training</a:t>
            </a:r>
          </a:p>
        </p:txBody>
      </p:sp>
      <p:sp>
        <p:nvSpPr>
          <p:cNvPr id="9" name="Chevron 8"/>
          <p:cNvSpPr/>
          <p:nvPr/>
        </p:nvSpPr>
        <p:spPr bwMode="auto">
          <a:xfrm>
            <a:off x="8752115" y="6533798"/>
            <a:ext cx="1777340" cy="324202"/>
          </a:xfrm>
          <a:prstGeom prst="chevron">
            <a:avLst/>
          </a:prstGeom>
          <a:solidFill>
            <a:schemeClr val="accent1">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Caution</a:t>
            </a:r>
          </a:p>
        </p:txBody>
      </p:sp>
      <p:sp>
        <p:nvSpPr>
          <p:cNvPr id="10" name="Chevron 9"/>
          <p:cNvSpPr/>
          <p:nvPr/>
        </p:nvSpPr>
        <p:spPr bwMode="auto">
          <a:xfrm>
            <a:off x="1041466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Wrap</a:t>
            </a:r>
            <a:r>
              <a:rPr kumimoji="0" lang="en-US" sz="1800" b="0" i="0" u="none" strike="noStrike" cap="none" normalizeH="0" dirty="0">
                <a:ln>
                  <a:noFill/>
                </a:ln>
                <a:solidFill>
                  <a:schemeClr val="bg1"/>
                </a:solidFill>
                <a:effectLst/>
                <a:latin typeface="Arial" charset="0"/>
                <a:ea typeface="ヒラギノ角ゴ Pro W3" pitchFamily="1" charset="-128"/>
              </a:rPr>
              <a:t> Up</a:t>
            </a:r>
            <a:endParaRPr kumimoji="0" lang="en-US" sz="1800" b="0" i="0" u="none" strike="noStrike" cap="none" normalizeH="0" baseline="0" dirty="0">
              <a:ln>
                <a:noFill/>
              </a:ln>
              <a:solidFill>
                <a:schemeClr val="bg1"/>
              </a:solidFill>
              <a:effectLst/>
              <a:latin typeface="Arial" charset="0"/>
              <a:ea typeface="ヒラギノ角ゴ Pro W3" pitchFamily="1" charset="-128"/>
            </a:endParaRPr>
          </a:p>
        </p:txBody>
      </p:sp>
    </p:spTree>
    <p:extLst>
      <p:ext uri="{BB962C8B-B14F-4D97-AF65-F5344CB8AC3E}">
        <p14:creationId xmlns:p14="http://schemas.microsoft.com/office/powerpoint/2010/main" val="19059937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945C7-E723-6B44-A07C-55070D710568}"/>
              </a:ext>
            </a:extLst>
          </p:cNvPr>
          <p:cNvSpPr>
            <a:spLocks noGrp="1"/>
          </p:cNvSpPr>
          <p:nvPr>
            <p:ph type="title"/>
          </p:nvPr>
        </p:nvSpPr>
        <p:spPr/>
        <p:txBody>
          <a:bodyPr/>
          <a:lstStyle/>
          <a:p>
            <a:r>
              <a:rPr lang="en-US" dirty="0"/>
              <a:t>Sometimes Simple is Better</a:t>
            </a:r>
          </a:p>
        </p:txBody>
      </p:sp>
      <p:sp>
        <p:nvSpPr>
          <p:cNvPr id="4" name="Slide Number Placeholder 3">
            <a:extLst>
              <a:ext uri="{FF2B5EF4-FFF2-40B4-BE49-F238E27FC236}">
                <a16:creationId xmlns:a16="http://schemas.microsoft.com/office/drawing/2014/main" id="{6DA88272-660B-FE46-AC19-F93040A3FD00}"/>
              </a:ext>
            </a:extLst>
          </p:cNvPr>
          <p:cNvSpPr>
            <a:spLocks noGrp="1"/>
          </p:cNvSpPr>
          <p:nvPr>
            <p:ph type="sldNum" sz="quarter" idx="10"/>
          </p:nvPr>
        </p:nvSpPr>
        <p:spPr/>
        <p:txBody>
          <a:bodyPr/>
          <a:lstStyle/>
          <a:p>
            <a:fld id="{D4325D4D-289E-48C1-B277-2BEB492A7D19}" type="slidenum">
              <a:rPr lang="en-US" smtClean="0">
                <a:solidFill>
                  <a:srgbClr val="FFFFFF"/>
                </a:solidFill>
              </a:rPr>
              <a:pPr/>
              <a:t>42</a:t>
            </a:fld>
            <a:endParaRPr lang="en-US" dirty="0">
              <a:solidFill>
                <a:srgbClr val="FFFFFF"/>
              </a:solidFill>
            </a:endParaRPr>
          </a:p>
        </p:txBody>
      </p:sp>
      <p:pic>
        <p:nvPicPr>
          <p:cNvPr id="6" name="Picture 5">
            <a:extLst>
              <a:ext uri="{FF2B5EF4-FFF2-40B4-BE49-F238E27FC236}">
                <a16:creationId xmlns:a16="http://schemas.microsoft.com/office/drawing/2014/main" id="{6E511A37-1B1A-B24B-96A4-B81C21606F01}"/>
              </a:ext>
            </a:extLst>
          </p:cNvPr>
          <p:cNvPicPr>
            <a:picLocks noChangeAspect="1"/>
          </p:cNvPicPr>
          <p:nvPr/>
        </p:nvPicPr>
        <p:blipFill rotWithShape="1">
          <a:blip r:embed="rId2"/>
          <a:srcRect t="49606"/>
          <a:stretch/>
        </p:blipFill>
        <p:spPr>
          <a:xfrm>
            <a:off x="6365823" y="1812836"/>
            <a:ext cx="5023578" cy="3154236"/>
          </a:xfrm>
          <a:prstGeom prst="rect">
            <a:avLst/>
          </a:prstGeom>
        </p:spPr>
      </p:pic>
      <p:pic>
        <p:nvPicPr>
          <p:cNvPr id="8" name="Picture 7">
            <a:extLst>
              <a:ext uri="{FF2B5EF4-FFF2-40B4-BE49-F238E27FC236}">
                <a16:creationId xmlns:a16="http://schemas.microsoft.com/office/drawing/2014/main" id="{B4391867-0D6E-734F-BF3D-DDFDEAA36885}"/>
              </a:ext>
            </a:extLst>
          </p:cNvPr>
          <p:cNvPicPr>
            <a:picLocks noChangeAspect="1"/>
          </p:cNvPicPr>
          <p:nvPr/>
        </p:nvPicPr>
        <p:blipFill rotWithShape="1">
          <a:blip r:embed="rId2"/>
          <a:srcRect b="50394"/>
          <a:stretch/>
        </p:blipFill>
        <p:spPr>
          <a:xfrm>
            <a:off x="714531" y="1837497"/>
            <a:ext cx="5023578" cy="3104914"/>
          </a:xfrm>
          <a:prstGeom prst="rect">
            <a:avLst/>
          </a:prstGeom>
        </p:spPr>
      </p:pic>
    </p:spTree>
    <p:extLst>
      <p:ext uri="{BB962C8B-B14F-4D97-AF65-F5344CB8AC3E}">
        <p14:creationId xmlns:p14="http://schemas.microsoft.com/office/powerpoint/2010/main" val="3997932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Resources to Learn More</a:t>
            </a:r>
          </a:p>
        </p:txBody>
      </p:sp>
      <p:sp>
        <p:nvSpPr>
          <p:cNvPr id="3" name="Content Placeholder 2"/>
          <p:cNvSpPr>
            <a:spLocks noGrp="1"/>
          </p:cNvSpPr>
          <p:nvPr>
            <p:ph idx="1"/>
          </p:nvPr>
        </p:nvSpPr>
        <p:spPr/>
        <p:txBody>
          <a:bodyPr>
            <a:normAutofit fontScale="85000" lnSpcReduction="20000"/>
          </a:bodyPr>
          <a:lstStyle/>
          <a:p>
            <a:pPr marL="0" indent="0">
              <a:buNone/>
            </a:pPr>
            <a:r>
              <a:rPr lang="en-US" sz="3200" b="1" dirty="0"/>
              <a:t>Entry Level Videos:</a:t>
            </a:r>
          </a:p>
          <a:p>
            <a:r>
              <a:rPr lang="en-US" sz="3200" dirty="0"/>
              <a:t>Josh Gordon (Google) Machine Learning Tutorials</a:t>
            </a:r>
            <a:br>
              <a:rPr lang="en-US" sz="3200" dirty="0"/>
            </a:br>
            <a:r>
              <a:rPr lang="en-US" sz="2800" dirty="0">
                <a:hlinkClick r:id="rId3"/>
              </a:rPr>
              <a:t>https://www.youtube.com/watch?v=cKxRvEZd3Mw</a:t>
            </a:r>
            <a:endParaRPr lang="en-US" sz="2800" dirty="0"/>
          </a:p>
          <a:p>
            <a:endParaRPr lang="en-US" sz="2800" dirty="0"/>
          </a:p>
          <a:p>
            <a:r>
              <a:rPr lang="en-US" sz="3200" dirty="0" err="1"/>
              <a:t>Siraj</a:t>
            </a:r>
            <a:r>
              <a:rPr lang="en-US" sz="3200" dirty="0"/>
              <a:t> </a:t>
            </a:r>
            <a:r>
              <a:rPr lang="en-US" sz="3200" dirty="0" err="1"/>
              <a:t>Raval</a:t>
            </a:r>
            <a:r>
              <a:rPr lang="en-US" sz="3200" dirty="0"/>
              <a:t> - Various Artificial Intelligence Videos</a:t>
            </a:r>
            <a:br>
              <a:rPr lang="en-US" sz="3200" dirty="0"/>
            </a:br>
            <a:r>
              <a:rPr lang="en-US" sz="2800" dirty="0">
                <a:hlinkClick r:id="rId4"/>
              </a:rPr>
              <a:t>https://www.youtube.com/channel/UCWN3xxRkmTPmbKwht9FuE5A</a:t>
            </a:r>
            <a:endParaRPr lang="en-US" sz="2800" dirty="0"/>
          </a:p>
          <a:p>
            <a:endParaRPr lang="en-US" sz="2800" dirty="0"/>
          </a:p>
          <a:p>
            <a:pPr marL="0" indent="0">
              <a:buNone/>
            </a:pPr>
            <a:r>
              <a:rPr lang="en-US" sz="3200" b="1" dirty="0"/>
              <a:t>More Advanced</a:t>
            </a:r>
          </a:p>
          <a:p>
            <a:r>
              <a:rPr lang="en-US" sz="3200" dirty="0"/>
              <a:t>Adrian </a:t>
            </a:r>
            <a:r>
              <a:rPr lang="en-US" sz="3200" dirty="0" err="1"/>
              <a:t>Rosebrock</a:t>
            </a:r>
            <a:r>
              <a:rPr lang="en-US" sz="3200" dirty="0"/>
              <a:t> (Lots of Python and </a:t>
            </a:r>
            <a:r>
              <a:rPr lang="en-US" sz="3200" dirty="0" err="1"/>
              <a:t>OpenCV</a:t>
            </a:r>
            <a:r>
              <a:rPr lang="en-US" sz="3200" dirty="0"/>
              <a:t> Materials)</a:t>
            </a:r>
            <a:br>
              <a:rPr lang="en-US" sz="3200" dirty="0"/>
            </a:br>
            <a:r>
              <a:rPr lang="en-US" sz="3200" dirty="0">
                <a:hlinkClick r:id="rId5"/>
              </a:rPr>
              <a:t>https://www.pyimagesearch.com/</a:t>
            </a:r>
            <a:endParaRPr lang="en-US" sz="3200" dirty="0"/>
          </a:p>
          <a:p>
            <a:endParaRPr lang="en-US" sz="3200" dirty="0"/>
          </a:p>
          <a:p>
            <a:r>
              <a:rPr lang="en-US" sz="3200" dirty="0"/>
              <a:t>Geoffrey Hinton’s Coursera Class</a:t>
            </a:r>
            <a:br>
              <a:rPr lang="en-US" sz="3200" dirty="0"/>
            </a:br>
            <a:r>
              <a:rPr lang="en-US" sz="2800" dirty="0">
                <a:hlinkClick r:id="rId6"/>
              </a:rPr>
              <a:t>https://www.coursera.org/learn/neural-networks</a:t>
            </a:r>
            <a:endParaRPr lang="en-US" sz="2800" dirty="0"/>
          </a:p>
        </p:txBody>
      </p:sp>
      <p:sp>
        <p:nvSpPr>
          <p:cNvPr id="4" name="Slide Number Placeholder 3"/>
          <p:cNvSpPr>
            <a:spLocks noGrp="1"/>
          </p:cNvSpPr>
          <p:nvPr>
            <p:ph type="sldNum" sz="quarter" idx="10"/>
          </p:nvPr>
        </p:nvSpPr>
        <p:spPr/>
        <p:txBody>
          <a:bodyPr/>
          <a:lstStyle/>
          <a:p>
            <a:fld id="{D4325D4D-289E-48C1-B277-2BEB492A7D19}" type="slidenum">
              <a:rPr lang="en-US" smtClean="0">
                <a:solidFill>
                  <a:srgbClr val="FFFFFF"/>
                </a:solidFill>
              </a:rPr>
              <a:pPr/>
              <a:t>43</a:t>
            </a:fld>
            <a:endParaRPr lang="en-US" dirty="0">
              <a:solidFill>
                <a:srgbClr val="FFFFFF"/>
              </a:solidFill>
            </a:endParaRPr>
          </a:p>
        </p:txBody>
      </p:sp>
      <p:sp>
        <p:nvSpPr>
          <p:cNvPr id="5" name="Chevron 4"/>
          <p:cNvSpPr/>
          <p:nvPr/>
        </p:nvSpPr>
        <p:spPr bwMode="auto">
          <a:xfrm>
            <a:off x="210193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a:ln>
                  <a:noFill/>
                </a:ln>
                <a:solidFill>
                  <a:schemeClr val="bg1"/>
                </a:solidFill>
                <a:effectLst/>
                <a:latin typeface="Arial" charset="0"/>
                <a:ea typeface="ヒラギノ角ゴ Pro W3" pitchFamily="1" charset="-128"/>
              </a:rPr>
              <a:t>Intro</a:t>
            </a:r>
          </a:p>
        </p:txBody>
      </p:sp>
      <p:sp>
        <p:nvSpPr>
          <p:cNvPr id="6" name="Chevron 5"/>
          <p:cNvSpPr/>
          <p:nvPr/>
        </p:nvSpPr>
        <p:spPr bwMode="auto">
          <a:xfrm>
            <a:off x="376448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CNN Details</a:t>
            </a:r>
          </a:p>
        </p:txBody>
      </p:sp>
      <p:sp>
        <p:nvSpPr>
          <p:cNvPr id="7" name="Chevron 6"/>
          <p:cNvSpPr/>
          <p:nvPr/>
        </p:nvSpPr>
        <p:spPr bwMode="auto">
          <a:xfrm>
            <a:off x="542702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Applications</a:t>
            </a:r>
          </a:p>
        </p:txBody>
      </p:sp>
      <p:sp>
        <p:nvSpPr>
          <p:cNvPr id="8" name="Chevron 7"/>
          <p:cNvSpPr/>
          <p:nvPr/>
        </p:nvSpPr>
        <p:spPr bwMode="auto">
          <a:xfrm>
            <a:off x="708957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Training</a:t>
            </a:r>
          </a:p>
        </p:txBody>
      </p:sp>
      <p:sp>
        <p:nvSpPr>
          <p:cNvPr id="9" name="Chevron 8"/>
          <p:cNvSpPr/>
          <p:nvPr/>
        </p:nvSpPr>
        <p:spPr bwMode="auto">
          <a:xfrm>
            <a:off x="875211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Caution</a:t>
            </a:r>
          </a:p>
        </p:txBody>
      </p:sp>
      <p:sp>
        <p:nvSpPr>
          <p:cNvPr id="10" name="Chevron 9"/>
          <p:cNvSpPr/>
          <p:nvPr/>
        </p:nvSpPr>
        <p:spPr bwMode="auto">
          <a:xfrm>
            <a:off x="10414660" y="6533798"/>
            <a:ext cx="1777340" cy="324202"/>
          </a:xfrm>
          <a:prstGeom prst="chevron">
            <a:avLst/>
          </a:prstGeom>
          <a:solidFill>
            <a:schemeClr val="accent1">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Wrap</a:t>
            </a:r>
            <a:r>
              <a:rPr kumimoji="0" lang="en-US" sz="1800" b="0" i="0" u="none" strike="noStrike" cap="none" normalizeH="0" dirty="0">
                <a:ln>
                  <a:noFill/>
                </a:ln>
                <a:solidFill>
                  <a:schemeClr val="bg1"/>
                </a:solidFill>
                <a:effectLst/>
                <a:latin typeface="Arial" charset="0"/>
                <a:ea typeface="ヒラギノ角ゴ Pro W3" pitchFamily="1" charset="-128"/>
              </a:rPr>
              <a:t> Up</a:t>
            </a:r>
            <a:endParaRPr kumimoji="0" lang="en-US" sz="1800" b="0" i="0" u="none" strike="noStrike" cap="none" normalizeH="0" baseline="0" dirty="0">
              <a:ln>
                <a:noFill/>
              </a:ln>
              <a:solidFill>
                <a:schemeClr val="bg1"/>
              </a:solidFill>
              <a:effectLst/>
              <a:latin typeface="Arial" charset="0"/>
              <a:ea typeface="ヒラギノ角ゴ Pro W3" pitchFamily="1" charset="-128"/>
            </a:endParaRPr>
          </a:p>
        </p:txBody>
      </p:sp>
    </p:spTree>
    <p:extLst>
      <p:ext uri="{BB962C8B-B14F-4D97-AF65-F5344CB8AC3E}">
        <p14:creationId xmlns:p14="http://schemas.microsoft.com/office/powerpoint/2010/main" val="201911886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Thanks!</a:t>
            </a:r>
          </a:p>
        </p:txBody>
      </p:sp>
      <p:sp>
        <p:nvSpPr>
          <p:cNvPr id="3" name="Content Placeholder 2"/>
          <p:cNvSpPr>
            <a:spLocks noGrp="1"/>
          </p:cNvSpPr>
          <p:nvPr>
            <p:ph idx="1"/>
          </p:nvPr>
        </p:nvSpPr>
        <p:spPr/>
        <p:txBody>
          <a:bodyPr/>
          <a:lstStyle/>
          <a:p>
            <a:r>
              <a:rPr lang="en-US" sz="2800" dirty="0"/>
              <a:t>Break Time!</a:t>
            </a:r>
          </a:p>
          <a:p>
            <a:endParaRPr lang="en-US" sz="2800" dirty="0"/>
          </a:p>
          <a:p>
            <a:r>
              <a:rPr lang="en-US" sz="2800" dirty="0"/>
              <a:t>Optional demo next</a:t>
            </a:r>
          </a:p>
          <a:p>
            <a:endParaRPr lang="en-US" sz="2800" dirty="0"/>
          </a:p>
          <a:p>
            <a:r>
              <a:rPr lang="en-US" sz="2800" dirty="0"/>
              <a:t>Demo goals:</a:t>
            </a:r>
          </a:p>
          <a:p>
            <a:pPr lvl="1"/>
            <a:r>
              <a:rPr lang="en-US" sz="2600" dirty="0"/>
              <a:t>Train an Inception v3 model to recognize 3 students</a:t>
            </a:r>
          </a:p>
          <a:p>
            <a:pPr lvl="1"/>
            <a:r>
              <a:rPr lang="en-US" sz="2600" dirty="0"/>
              <a:t>Use video to get 200+ training images quickly</a:t>
            </a:r>
          </a:p>
          <a:p>
            <a:pPr lvl="1"/>
            <a:r>
              <a:rPr lang="en-US" sz="2600" dirty="0"/>
              <a:t>Train the model and test it!</a:t>
            </a:r>
          </a:p>
        </p:txBody>
      </p:sp>
      <p:sp>
        <p:nvSpPr>
          <p:cNvPr id="4" name="Slide Number Placeholder 3"/>
          <p:cNvSpPr>
            <a:spLocks noGrp="1"/>
          </p:cNvSpPr>
          <p:nvPr>
            <p:ph type="sldNum" sz="quarter" idx="10"/>
          </p:nvPr>
        </p:nvSpPr>
        <p:spPr/>
        <p:txBody>
          <a:bodyPr/>
          <a:lstStyle/>
          <a:p>
            <a:fld id="{D4325D4D-289E-48C1-B277-2BEB492A7D19}" type="slidenum">
              <a:rPr lang="en-US" smtClean="0">
                <a:solidFill>
                  <a:srgbClr val="FFFFFF"/>
                </a:solidFill>
              </a:rPr>
              <a:pPr/>
              <a:t>44</a:t>
            </a:fld>
            <a:endParaRPr lang="en-US" dirty="0">
              <a:solidFill>
                <a:srgbClr val="FFFFFF"/>
              </a:solidFill>
            </a:endParaRPr>
          </a:p>
        </p:txBody>
      </p:sp>
      <p:sp>
        <p:nvSpPr>
          <p:cNvPr id="5" name="Chevron 4"/>
          <p:cNvSpPr/>
          <p:nvPr/>
        </p:nvSpPr>
        <p:spPr bwMode="auto">
          <a:xfrm>
            <a:off x="210193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a:ln>
                  <a:noFill/>
                </a:ln>
                <a:solidFill>
                  <a:schemeClr val="bg1"/>
                </a:solidFill>
                <a:effectLst/>
                <a:latin typeface="Arial" charset="0"/>
                <a:ea typeface="ヒラギノ角ゴ Pro W3" pitchFamily="1" charset="-128"/>
              </a:rPr>
              <a:t>Intro</a:t>
            </a:r>
          </a:p>
        </p:txBody>
      </p:sp>
      <p:sp>
        <p:nvSpPr>
          <p:cNvPr id="6" name="Chevron 5"/>
          <p:cNvSpPr/>
          <p:nvPr/>
        </p:nvSpPr>
        <p:spPr bwMode="auto">
          <a:xfrm>
            <a:off x="376448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CNN Details</a:t>
            </a:r>
          </a:p>
        </p:txBody>
      </p:sp>
      <p:sp>
        <p:nvSpPr>
          <p:cNvPr id="7" name="Chevron 6"/>
          <p:cNvSpPr/>
          <p:nvPr/>
        </p:nvSpPr>
        <p:spPr bwMode="auto">
          <a:xfrm>
            <a:off x="542702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Applications</a:t>
            </a:r>
          </a:p>
        </p:txBody>
      </p:sp>
      <p:sp>
        <p:nvSpPr>
          <p:cNvPr id="8" name="Chevron 7"/>
          <p:cNvSpPr/>
          <p:nvPr/>
        </p:nvSpPr>
        <p:spPr bwMode="auto">
          <a:xfrm>
            <a:off x="708957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Training</a:t>
            </a:r>
          </a:p>
        </p:txBody>
      </p:sp>
      <p:sp>
        <p:nvSpPr>
          <p:cNvPr id="9" name="Chevron 8"/>
          <p:cNvSpPr/>
          <p:nvPr/>
        </p:nvSpPr>
        <p:spPr bwMode="auto">
          <a:xfrm>
            <a:off x="875211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Caution</a:t>
            </a:r>
          </a:p>
        </p:txBody>
      </p:sp>
      <p:sp>
        <p:nvSpPr>
          <p:cNvPr id="10" name="Chevron 9"/>
          <p:cNvSpPr/>
          <p:nvPr/>
        </p:nvSpPr>
        <p:spPr bwMode="auto">
          <a:xfrm>
            <a:off x="10414660" y="6533798"/>
            <a:ext cx="1777340" cy="324202"/>
          </a:xfrm>
          <a:prstGeom prst="chevron">
            <a:avLst/>
          </a:prstGeom>
          <a:solidFill>
            <a:schemeClr val="accent1">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Wrap</a:t>
            </a:r>
            <a:r>
              <a:rPr kumimoji="0" lang="en-US" sz="1800" b="0" i="0" u="none" strike="noStrike" cap="none" normalizeH="0" dirty="0">
                <a:ln>
                  <a:noFill/>
                </a:ln>
                <a:solidFill>
                  <a:schemeClr val="bg1"/>
                </a:solidFill>
                <a:effectLst/>
                <a:latin typeface="Arial" charset="0"/>
                <a:ea typeface="ヒラギノ角ゴ Pro W3" pitchFamily="1" charset="-128"/>
              </a:rPr>
              <a:t> Up</a:t>
            </a:r>
            <a:endParaRPr kumimoji="0" lang="en-US" sz="1800" b="0" i="0" u="none" strike="noStrike" cap="none" normalizeH="0" baseline="0" dirty="0">
              <a:ln>
                <a:noFill/>
              </a:ln>
              <a:solidFill>
                <a:schemeClr val="bg1"/>
              </a:solidFill>
              <a:effectLst/>
              <a:latin typeface="Arial" charset="0"/>
              <a:ea typeface="ヒラギノ角ゴ Pro W3" pitchFamily="1" charset="-128"/>
            </a:endParaRPr>
          </a:p>
        </p:txBody>
      </p:sp>
    </p:spTree>
    <p:extLst>
      <p:ext uri="{BB962C8B-B14F-4D97-AF65-F5344CB8AC3E}">
        <p14:creationId xmlns:p14="http://schemas.microsoft.com/office/powerpoint/2010/main" val="11969186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9E66DF-89C0-8B4A-A5AA-7E9CA959F0E4}"/>
              </a:ext>
            </a:extLst>
          </p:cNvPr>
          <p:cNvSpPr>
            <a:spLocks noGrp="1"/>
          </p:cNvSpPr>
          <p:nvPr>
            <p:ph type="title"/>
          </p:nvPr>
        </p:nvSpPr>
        <p:spPr/>
        <p:txBody>
          <a:bodyPr/>
          <a:lstStyle/>
          <a:p>
            <a:r>
              <a:rPr lang="en-US" dirty="0"/>
              <a:t>Intro</a:t>
            </a:r>
          </a:p>
        </p:txBody>
      </p:sp>
      <p:sp>
        <p:nvSpPr>
          <p:cNvPr id="3" name="Content Placeholder 2">
            <a:extLst>
              <a:ext uri="{FF2B5EF4-FFF2-40B4-BE49-F238E27FC236}">
                <a16:creationId xmlns:a16="http://schemas.microsoft.com/office/drawing/2014/main" id="{CF243508-7022-C444-BC00-B8E0C03E085D}"/>
              </a:ext>
            </a:extLst>
          </p:cNvPr>
          <p:cNvSpPr>
            <a:spLocks noGrp="1"/>
          </p:cNvSpPr>
          <p:nvPr>
            <p:ph idx="1"/>
          </p:nvPr>
        </p:nvSpPr>
        <p:spPr>
          <a:noFill/>
        </p:spPr>
        <p:txBody>
          <a:bodyPr>
            <a:normAutofit fontScale="92500" lnSpcReduction="20000"/>
          </a:bodyPr>
          <a:lstStyle/>
          <a:p>
            <a:r>
              <a:rPr lang="en-US" sz="2800" dirty="0"/>
              <a:t>Edward Preble, Data Scientist at RTI International</a:t>
            </a:r>
          </a:p>
          <a:p>
            <a:endParaRPr lang="en-US" sz="2800" dirty="0"/>
          </a:p>
          <a:p>
            <a:r>
              <a:rPr lang="en-US" sz="2800" dirty="0"/>
              <a:t>IAA Class of 2017</a:t>
            </a:r>
          </a:p>
          <a:p>
            <a:endParaRPr lang="en-US" sz="2800" dirty="0"/>
          </a:p>
          <a:p>
            <a:r>
              <a:rPr lang="en-US" sz="2800" dirty="0"/>
              <a:t>Background:</a:t>
            </a:r>
          </a:p>
          <a:p>
            <a:pPr lvl="1"/>
            <a:r>
              <a:rPr lang="en-US" sz="2400" dirty="0"/>
              <a:t>Degrees in physics, materials science</a:t>
            </a:r>
          </a:p>
          <a:p>
            <a:pPr lvl="1"/>
            <a:r>
              <a:rPr lang="en-US" sz="2400" dirty="0"/>
              <a:t>Worked in semiconductor industry for 15 years</a:t>
            </a:r>
          </a:p>
          <a:p>
            <a:endParaRPr lang="en-US" sz="2800" dirty="0"/>
          </a:p>
          <a:p>
            <a:r>
              <a:rPr lang="en-US" sz="2800" dirty="0"/>
              <a:t>Prior to the IAA:</a:t>
            </a:r>
          </a:p>
          <a:p>
            <a:pPr lvl="1"/>
            <a:r>
              <a:rPr lang="en-US" sz="2600" dirty="0"/>
              <a:t>Little stats</a:t>
            </a:r>
          </a:p>
          <a:p>
            <a:pPr lvl="1"/>
            <a:r>
              <a:rPr lang="en-US" sz="2600" dirty="0"/>
              <a:t>No formal computer science (no python/R experience)</a:t>
            </a:r>
          </a:p>
          <a:p>
            <a:pPr lvl="1"/>
            <a:r>
              <a:rPr lang="en-US" sz="2600" dirty="0"/>
              <a:t>No exposure to deep learning</a:t>
            </a:r>
          </a:p>
          <a:p>
            <a:endParaRPr lang="en-US" sz="2800" dirty="0"/>
          </a:p>
        </p:txBody>
      </p:sp>
      <p:sp>
        <p:nvSpPr>
          <p:cNvPr id="4" name="Slide Number Placeholder 3">
            <a:extLst>
              <a:ext uri="{FF2B5EF4-FFF2-40B4-BE49-F238E27FC236}">
                <a16:creationId xmlns:a16="http://schemas.microsoft.com/office/drawing/2014/main" id="{8F2B4C5C-5EDF-7940-8807-3FE605C60B66}"/>
              </a:ext>
            </a:extLst>
          </p:cNvPr>
          <p:cNvSpPr>
            <a:spLocks noGrp="1"/>
          </p:cNvSpPr>
          <p:nvPr>
            <p:ph type="sldNum" sz="quarter" idx="10"/>
          </p:nvPr>
        </p:nvSpPr>
        <p:spPr/>
        <p:txBody>
          <a:bodyPr/>
          <a:lstStyle/>
          <a:p>
            <a:fld id="{D4325D4D-289E-48C1-B277-2BEB492A7D19}" type="slidenum">
              <a:rPr lang="en-US" smtClean="0">
                <a:solidFill>
                  <a:srgbClr val="FFFFFF"/>
                </a:solidFill>
              </a:rPr>
              <a:pPr/>
              <a:t>5</a:t>
            </a:fld>
            <a:endParaRPr lang="en-US" dirty="0">
              <a:solidFill>
                <a:srgbClr val="FFFFFF"/>
              </a:solidFill>
            </a:endParaRPr>
          </a:p>
        </p:txBody>
      </p:sp>
    </p:spTree>
    <p:extLst>
      <p:ext uri="{BB962C8B-B14F-4D97-AF65-F5344CB8AC3E}">
        <p14:creationId xmlns:p14="http://schemas.microsoft.com/office/powerpoint/2010/main" val="4180006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10" end="1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6A107F-D67B-9A4C-BC8F-E8525990EEA5}"/>
              </a:ext>
            </a:extLst>
          </p:cNvPr>
          <p:cNvSpPr>
            <a:spLocks noGrp="1"/>
          </p:cNvSpPr>
          <p:nvPr>
            <p:ph type="title"/>
          </p:nvPr>
        </p:nvSpPr>
        <p:spPr/>
        <p:txBody>
          <a:bodyPr/>
          <a:lstStyle/>
          <a:p>
            <a:r>
              <a:rPr lang="en-US" dirty="0"/>
              <a:t>Projects at RTI over last 15 months</a:t>
            </a:r>
          </a:p>
        </p:txBody>
      </p:sp>
      <p:sp>
        <p:nvSpPr>
          <p:cNvPr id="3" name="Content Placeholder 2">
            <a:extLst>
              <a:ext uri="{FF2B5EF4-FFF2-40B4-BE49-F238E27FC236}">
                <a16:creationId xmlns:a16="http://schemas.microsoft.com/office/drawing/2014/main" id="{732C327F-9A47-CD42-85A6-1FE58E3E4209}"/>
              </a:ext>
            </a:extLst>
          </p:cNvPr>
          <p:cNvSpPr>
            <a:spLocks noGrp="1"/>
          </p:cNvSpPr>
          <p:nvPr>
            <p:ph idx="1"/>
          </p:nvPr>
        </p:nvSpPr>
        <p:spPr>
          <a:xfrm>
            <a:off x="609600" y="728871"/>
            <a:ext cx="10972800" cy="5936972"/>
          </a:xfrm>
        </p:spPr>
        <p:txBody>
          <a:bodyPr/>
          <a:lstStyle/>
          <a:p>
            <a:r>
              <a:rPr lang="en-US" sz="1600" dirty="0"/>
              <a:t>Data Visualization</a:t>
            </a:r>
          </a:p>
          <a:p>
            <a:pPr marL="565150" lvl="1" indent="-342900">
              <a:buFont typeface="+mj-lt"/>
              <a:buAutoNum type="arabicPeriod"/>
            </a:pPr>
            <a:r>
              <a:rPr lang="en-US" sz="1400" dirty="0"/>
              <a:t>NASA – visualize publication details for the International Space Station (Dashboard)</a:t>
            </a:r>
          </a:p>
          <a:p>
            <a:pPr marL="565150" lvl="1" indent="-342900">
              <a:buFont typeface="+mj-lt"/>
              <a:buAutoNum type="arabicPeriod"/>
            </a:pPr>
            <a:r>
              <a:rPr lang="en-US" sz="1400" dirty="0"/>
              <a:t>Police body-worn camera meta-data visualization (SQL, Dashboard)</a:t>
            </a:r>
          </a:p>
          <a:p>
            <a:pPr marL="565150" lvl="1" indent="-342900">
              <a:buFont typeface="+mj-lt"/>
              <a:buAutoNum type="arabicPeriod"/>
            </a:pPr>
            <a:r>
              <a:rPr lang="en-US" sz="1400" dirty="0"/>
              <a:t>Federal Contract data visualization (SQL, Dashboard)</a:t>
            </a:r>
          </a:p>
          <a:p>
            <a:endParaRPr lang="en-US" sz="1600" dirty="0"/>
          </a:p>
          <a:p>
            <a:r>
              <a:rPr lang="en-US" sz="1600" dirty="0"/>
              <a:t>Modeling Related</a:t>
            </a:r>
          </a:p>
          <a:p>
            <a:pPr marL="565150" lvl="1" indent="-342900">
              <a:buFont typeface="+mj-lt"/>
              <a:buAutoNum type="arabicPeriod"/>
            </a:pPr>
            <a:r>
              <a:rPr lang="en-US" sz="1400" dirty="0"/>
              <a:t>Seizure detection using ECG sensor (Logistic, Basic Neural Networks)</a:t>
            </a:r>
          </a:p>
          <a:p>
            <a:pPr marL="565150" lvl="1" indent="-342900">
              <a:buFont typeface="+mj-lt"/>
              <a:buAutoNum type="arabicPeriod"/>
            </a:pPr>
            <a:r>
              <a:rPr lang="en-US" sz="1400" b="1" dirty="0" err="1"/>
              <a:t>Attego</a:t>
            </a:r>
            <a:r>
              <a:rPr lang="en-US" sz="1400" b="1" dirty="0"/>
              <a:t> – Financial risk simulation (Monte Carlo Simulations)</a:t>
            </a:r>
          </a:p>
          <a:p>
            <a:pPr marL="565150" lvl="1" indent="-342900">
              <a:buFont typeface="+mj-lt"/>
              <a:buAutoNum type="arabicPeriod"/>
            </a:pPr>
            <a:r>
              <a:rPr lang="en-US" sz="1400" b="1" dirty="0"/>
              <a:t>Custom object detection in drone videos (Convolutional Neural Networks)</a:t>
            </a:r>
          </a:p>
          <a:p>
            <a:pPr marL="565150" lvl="1" indent="-342900">
              <a:buFont typeface="+mj-lt"/>
              <a:buAutoNum type="arabicPeriod"/>
            </a:pPr>
            <a:r>
              <a:rPr lang="en-US" sz="1400" dirty="0"/>
              <a:t>Determine land use in Rwanda via satellite imagery (Logistic)</a:t>
            </a:r>
          </a:p>
          <a:p>
            <a:pPr marL="565150" lvl="1" indent="-342900">
              <a:buFont typeface="+mj-lt"/>
              <a:buAutoNum type="arabicPeriod"/>
            </a:pPr>
            <a:r>
              <a:rPr lang="en-US" sz="1400" dirty="0"/>
              <a:t>Determine physiological impact of lighting conditions on workers (Logistic)</a:t>
            </a:r>
          </a:p>
          <a:p>
            <a:pPr marL="565150" lvl="1" indent="-342900">
              <a:buFont typeface="+mj-lt"/>
              <a:buAutoNum type="arabicPeriod"/>
            </a:pPr>
            <a:r>
              <a:rPr lang="en-US" sz="1400" dirty="0"/>
              <a:t>Drone route optimization for medical test kit delivery (Optimization)</a:t>
            </a:r>
          </a:p>
          <a:p>
            <a:pPr marL="565150" lvl="1" indent="-342900">
              <a:buFont typeface="+mj-lt"/>
              <a:buAutoNum type="arabicPeriod"/>
            </a:pPr>
            <a:r>
              <a:rPr lang="en-US" sz="1400" dirty="0"/>
              <a:t>DTRA – Pre-symptomatically detect if someone is sick (Kolmogorov-Smirnov Distribution Testing)</a:t>
            </a:r>
          </a:p>
          <a:p>
            <a:pPr marL="565150" lvl="1" indent="-342900">
              <a:buFont typeface="+mj-lt"/>
              <a:buAutoNum type="arabicPeriod"/>
            </a:pPr>
            <a:r>
              <a:rPr lang="en-US" sz="1400" dirty="0"/>
              <a:t>Detect traumatic brain injury in ECG sensor data (Logistic)</a:t>
            </a:r>
          </a:p>
          <a:p>
            <a:endParaRPr lang="en-US" sz="1600" dirty="0"/>
          </a:p>
          <a:p>
            <a:r>
              <a:rPr lang="en-US" sz="1600" dirty="0"/>
              <a:t>Software Development</a:t>
            </a:r>
          </a:p>
          <a:p>
            <a:pPr marL="565150" lvl="1" indent="-342900">
              <a:buFont typeface="+mj-lt"/>
              <a:buAutoNum type="arabicPeriod"/>
            </a:pPr>
            <a:r>
              <a:rPr lang="en-US" sz="1400" b="1" dirty="0"/>
              <a:t>Aerosol penetration of protective clothing (Real time image analysis)</a:t>
            </a:r>
          </a:p>
          <a:p>
            <a:endParaRPr lang="en-US" sz="1600" dirty="0"/>
          </a:p>
          <a:p>
            <a:r>
              <a:rPr lang="en-US" sz="1600" dirty="0"/>
              <a:t>Business Related</a:t>
            </a:r>
          </a:p>
          <a:p>
            <a:pPr marL="565150" lvl="1" indent="-342900">
              <a:buFont typeface="+mj-lt"/>
              <a:buAutoNum type="arabicPeriod"/>
            </a:pPr>
            <a:r>
              <a:rPr lang="en-US" sz="1400" dirty="0"/>
              <a:t>Confidential Client – AI Research (Report)</a:t>
            </a:r>
          </a:p>
          <a:p>
            <a:pPr marL="565150" lvl="1" indent="-342900">
              <a:buFont typeface="+mj-lt"/>
              <a:buAutoNum type="arabicPeriod"/>
            </a:pPr>
            <a:r>
              <a:rPr lang="en-US" sz="1400" dirty="0"/>
              <a:t>Confidential Client – Locate novel data sources for client needs (Report)</a:t>
            </a:r>
          </a:p>
        </p:txBody>
      </p:sp>
      <p:sp>
        <p:nvSpPr>
          <p:cNvPr id="4" name="Slide Number Placeholder 3">
            <a:extLst>
              <a:ext uri="{FF2B5EF4-FFF2-40B4-BE49-F238E27FC236}">
                <a16:creationId xmlns:a16="http://schemas.microsoft.com/office/drawing/2014/main" id="{ECF2D266-6123-3441-A396-6275BD600073}"/>
              </a:ext>
            </a:extLst>
          </p:cNvPr>
          <p:cNvSpPr>
            <a:spLocks noGrp="1"/>
          </p:cNvSpPr>
          <p:nvPr>
            <p:ph type="sldNum" sz="quarter" idx="10"/>
          </p:nvPr>
        </p:nvSpPr>
        <p:spPr/>
        <p:txBody>
          <a:bodyPr/>
          <a:lstStyle/>
          <a:p>
            <a:fld id="{D4325D4D-289E-48C1-B277-2BEB492A7D19}" type="slidenum">
              <a:rPr lang="en-US" smtClean="0">
                <a:solidFill>
                  <a:srgbClr val="FFFFFF"/>
                </a:solidFill>
              </a:rPr>
              <a:pPr/>
              <a:t>6</a:t>
            </a:fld>
            <a:endParaRPr lang="en-US" dirty="0">
              <a:solidFill>
                <a:srgbClr val="FFFFFF"/>
              </a:solidFill>
            </a:endParaRPr>
          </a:p>
        </p:txBody>
      </p:sp>
      <p:sp>
        <p:nvSpPr>
          <p:cNvPr id="6" name="TextBox 5">
            <a:extLst>
              <a:ext uri="{FF2B5EF4-FFF2-40B4-BE49-F238E27FC236}">
                <a16:creationId xmlns:a16="http://schemas.microsoft.com/office/drawing/2014/main" id="{98AD5058-D9F5-DA4E-BE59-F7CF739AC927}"/>
              </a:ext>
            </a:extLst>
          </p:cNvPr>
          <p:cNvSpPr txBox="1"/>
          <p:nvPr/>
        </p:nvSpPr>
        <p:spPr>
          <a:xfrm>
            <a:off x="9795365" y="612647"/>
            <a:ext cx="1582549" cy="5909310"/>
          </a:xfrm>
          <a:prstGeom prst="rect">
            <a:avLst/>
          </a:prstGeom>
          <a:noFill/>
        </p:spPr>
        <p:txBody>
          <a:bodyPr wrap="none" rtlCol="0">
            <a:spAutoFit/>
          </a:bodyPr>
          <a:lstStyle/>
          <a:p>
            <a:pPr algn="ctr"/>
            <a:r>
              <a:rPr lang="en-US" u="sng" dirty="0"/>
              <a:t>IAA Exposure</a:t>
            </a:r>
          </a:p>
          <a:p>
            <a:pPr algn="ctr"/>
            <a:r>
              <a:rPr lang="en-US" dirty="0"/>
              <a:t>no</a:t>
            </a:r>
          </a:p>
          <a:p>
            <a:pPr algn="ctr"/>
            <a:r>
              <a:rPr lang="en-US" dirty="0"/>
              <a:t>yes/no</a:t>
            </a:r>
          </a:p>
          <a:p>
            <a:pPr algn="ctr"/>
            <a:r>
              <a:rPr lang="en-US" dirty="0"/>
              <a:t>yes/no</a:t>
            </a:r>
          </a:p>
          <a:p>
            <a:pPr algn="ctr"/>
            <a:endParaRPr lang="en-US" dirty="0"/>
          </a:p>
          <a:p>
            <a:pPr algn="ctr"/>
            <a:endParaRPr lang="en-US" dirty="0"/>
          </a:p>
          <a:p>
            <a:pPr algn="ctr"/>
            <a:r>
              <a:rPr lang="en-US" dirty="0"/>
              <a:t>yes/yes</a:t>
            </a:r>
          </a:p>
          <a:p>
            <a:pPr algn="ctr"/>
            <a:r>
              <a:rPr lang="en-US" dirty="0"/>
              <a:t>yes</a:t>
            </a:r>
          </a:p>
          <a:p>
            <a:pPr algn="ctr"/>
            <a:r>
              <a:rPr lang="en-US" dirty="0"/>
              <a:t>no</a:t>
            </a:r>
          </a:p>
          <a:p>
            <a:pPr algn="ctr"/>
            <a:r>
              <a:rPr lang="en-US" dirty="0"/>
              <a:t>yes</a:t>
            </a:r>
          </a:p>
          <a:p>
            <a:pPr algn="ctr"/>
            <a:r>
              <a:rPr lang="en-US" dirty="0"/>
              <a:t>yes</a:t>
            </a:r>
          </a:p>
          <a:p>
            <a:pPr algn="ctr"/>
            <a:r>
              <a:rPr lang="en-US" dirty="0"/>
              <a:t>yes</a:t>
            </a:r>
          </a:p>
          <a:p>
            <a:pPr algn="ctr"/>
            <a:r>
              <a:rPr lang="en-US" dirty="0"/>
              <a:t>yes</a:t>
            </a:r>
          </a:p>
          <a:p>
            <a:pPr algn="ctr"/>
            <a:r>
              <a:rPr lang="en-US" dirty="0"/>
              <a:t>yes</a:t>
            </a:r>
          </a:p>
          <a:p>
            <a:pPr algn="ctr"/>
            <a:endParaRPr lang="en-US" dirty="0"/>
          </a:p>
          <a:p>
            <a:pPr algn="ctr"/>
            <a:endParaRPr lang="en-US" dirty="0"/>
          </a:p>
          <a:p>
            <a:pPr algn="ctr"/>
            <a:r>
              <a:rPr lang="en-US" dirty="0"/>
              <a:t>no</a:t>
            </a:r>
          </a:p>
          <a:p>
            <a:pPr algn="ctr"/>
            <a:endParaRPr lang="en-US" dirty="0"/>
          </a:p>
          <a:p>
            <a:pPr algn="ctr"/>
            <a:endParaRPr lang="en-US" dirty="0"/>
          </a:p>
          <a:p>
            <a:pPr algn="ctr"/>
            <a:r>
              <a:rPr lang="en-US" dirty="0"/>
              <a:t>yes</a:t>
            </a:r>
          </a:p>
          <a:p>
            <a:pPr algn="ctr"/>
            <a:r>
              <a:rPr lang="en-US" dirty="0"/>
              <a:t>yes</a:t>
            </a:r>
          </a:p>
        </p:txBody>
      </p:sp>
      <p:cxnSp>
        <p:nvCxnSpPr>
          <p:cNvPr id="11" name="Straight Arrow Connector 10">
            <a:extLst>
              <a:ext uri="{FF2B5EF4-FFF2-40B4-BE49-F238E27FC236}">
                <a16:creationId xmlns:a16="http://schemas.microsoft.com/office/drawing/2014/main" id="{DBAF6F5B-9B8D-314E-A949-422BEB5374CF}"/>
              </a:ext>
            </a:extLst>
          </p:cNvPr>
          <p:cNvCxnSpPr>
            <a:cxnSpLocks/>
          </p:cNvCxnSpPr>
          <p:nvPr/>
        </p:nvCxnSpPr>
        <p:spPr bwMode="auto">
          <a:xfrm>
            <a:off x="7450112" y="3028013"/>
            <a:ext cx="2953062" cy="0"/>
          </a:xfrm>
          <a:prstGeom prst="straightConnector1">
            <a:avLst/>
          </a:prstGeom>
          <a:ln>
            <a:solidFill>
              <a:srgbClr val="FF0000"/>
            </a:solidFill>
            <a:headEnd type="none" w="med" len="med"/>
            <a:tailEnd type="triangle"/>
          </a:ln>
        </p:spPr>
        <p:style>
          <a:lnRef idx="3">
            <a:schemeClr val="accent2"/>
          </a:lnRef>
          <a:fillRef idx="0">
            <a:schemeClr val="accent2"/>
          </a:fillRef>
          <a:effectRef idx="2">
            <a:schemeClr val="accent2"/>
          </a:effectRef>
          <a:fontRef idx="minor">
            <a:schemeClr val="tx1"/>
          </a:fontRef>
        </p:style>
      </p:cxnSp>
      <p:cxnSp>
        <p:nvCxnSpPr>
          <p:cNvPr id="13" name="Straight Arrow Connector 12">
            <a:extLst>
              <a:ext uri="{FF2B5EF4-FFF2-40B4-BE49-F238E27FC236}">
                <a16:creationId xmlns:a16="http://schemas.microsoft.com/office/drawing/2014/main" id="{0B60F0BC-8CB6-E24F-9B8F-584A39F3F6BF}"/>
              </a:ext>
            </a:extLst>
          </p:cNvPr>
          <p:cNvCxnSpPr>
            <a:cxnSpLocks/>
          </p:cNvCxnSpPr>
          <p:nvPr/>
        </p:nvCxnSpPr>
        <p:spPr bwMode="auto">
          <a:xfrm>
            <a:off x="7045377" y="5204085"/>
            <a:ext cx="3357797" cy="0"/>
          </a:xfrm>
          <a:prstGeom prst="straightConnector1">
            <a:avLst/>
          </a:prstGeom>
          <a:ln>
            <a:solidFill>
              <a:srgbClr val="FF0000"/>
            </a:solidFill>
            <a:headEnd type="none" w="med" len="med"/>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2313325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2" end="12"/>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15" end="15"/>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xEl>
                                              <p:pRg st="16" end="16"/>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18" end="18"/>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
                                            <p:txEl>
                                              <p:pRg st="19" end="19"/>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
                                            <p:txEl>
                                              <p:pRg st="20" end="2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6">
                                            <p:txEl>
                                              <p:pRg st="0" end="0"/>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6">
                                            <p:txEl>
                                              <p:pRg st="1" end="1"/>
                                            </p:txEl>
                                          </p:spTgt>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6">
                                            <p:txEl>
                                              <p:pRg st="2" end="2"/>
                                            </p:txEl>
                                          </p:spTgt>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6">
                                            <p:txEl>
                                              <p:pRg st="6" end="6"/>
                                            </p:txEl>
                                          </p:spTgt>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6">
                                            <p:txEl>
                                              <p:pRg st="7" end="7"/>
                                            </p:txEl>
                                          </p:spTgt>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6">
                                            <p:txEl>
                                              <p:pRg st="8" end="8"/>
                                            </p:txEl>
                                          </p:spTgt>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6">
                                            <p:txEl>
                                              <p:pRg st="9" end="9"/>
                                            </p:txEl>
                                          </p:spTgt>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6">
                                            <p:txEl>
                                              <p:pRg st="10" end="10"/>
                                            </p:txEl>
                                          </p:spTgt>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6">
                                            <p:txEl>
                                              <p:pRg st="11" end="11"/>
                                            </p:txEl>
                                          </p:spTgt>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6">
                                            <p:txEl>
                                              <p:pRg st="12" end="12"/>
                                            </p:txEl>
                                          </p:spTgt>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6">
                                            <p:txEl>
                                              <p:pRg st="13" end="13"/>
                                            </p:txEl>
                                          </p:spTgt>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11"/>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nodeType="clickEffect">
                                  <p:stCondLst>
                                    <p:cond delay="0"/>
                                  </p:stCondLst>
                                  <p:childTnLst>
                                    <p:set>
                                      <p:cBhvr>
                                        <p:cTn id="80" dur="1" fill="hold">
                                          <p:stCondLst>
                                            <p:cond delay="0"/>
                                          </p:stCondLst>
                                        </p:cTn>
                                        <p:tgtEl>
                                          <p:spTgt spid="6">
                                            <p:txEl>
                                              <p:pRg st="16" end="16"/>
                                            </p:txEl>
                                          </p:spTgt>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13"/>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6">
                                            <p:txEl>
                                              <p:pRg st="19" end="19"/>
                                            </p:txEl>
                                          </p:spTgt>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6">
                                            <p:txEl>
                                              <p:pRg st="20" end="2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Lecture Agenda</a:t>
            </a:r>
          </a:p>
        </p:txBody>
      </p:sp>
      <p:sp>
        <p:nvSpPr>
          <p:cNvPr id="3" name="Content Placeholder 2"/>
          <p:cNvSpPr>
            <a:spLocks noGrp="1"/>
          </p:cNvSpPr>
          <p:nvPr>
            <p:ph idx="1"/>
          </p:nvPr>
        </p:nvSpPr>
        <p:spPr>
          <a:xfrm>
            <a:off x="503853" y="914401"/>
            <a:ext cx="11140751" cy="4983163"/>
          </a:xfrm>
        </p:spPr>
        <p:txBody>
          <a:bodyPr>
            <a:normAutofit fontScale="85000" lnSpcReduction="20000"/>
          </a:bodyPr>
          <a:lstStyle/>
          <a:p>
            <a:pPr>
              <a:buClr>
                <a:schemeClr val="bg1">
                  <a:lumMod val="85000"/>
                </a:schemeClr>
              </a:buClr>
            </a:pPr>
            <a:r>
              <a:rPr lang="en-US" sz="2800" dirty="0">
                <a:solidFill>
                  <a:schemeClr val="bg1">
                    <a:lumMod val="85000"/>
                  </a:schemeClr>
                </a:solidFill>
              </a:rPr>
              <a:t>Introduction</a:t>
            </a:r>
          </a:p>
          <a:p>
            <a:endParaRPr lang="en-US" sz="2800" dirty="0"/>
          </a:p>
          <a:p>
            <a:r>
              <a:rPr lang="en-US" sz="2800" dirty="0"/>
              <a:t>What is a Convolutional Neural Network (CNN)?</a:t>
            </a:r>
          </a:p>
          <a:p>
            <a:pPr lvl="1"/>
            <a:r>
              <a:rPr lang="en-US" sz="2400" dirty="0" err="1"/>
              <a:t>Tensorflow</a:t>
            </a:r>
            <a:r>
              <a:rPr lang="en-US" sz="2400" dirty="0"/>
              <a:t> Playground CNN Demo</a:t>
            </a:r>
          </a:p>
          <a:p>
            <a:pPr lvl="1">
              <a:buClr>
                <a:schemeClr val="bg1">
                  <a:lumMod val="85000"/>
                </a:schemeClr>
              </a:buClr>
            </a:pPr>
            <a:r>
              <a:rPr lang="en-US" sz="2400" dirty="0">
                <a:solidFill>
                  <a:schemeClr val="bg1">
                    <a:lumMod val="85000"/>
                  </a:schemeClr>
                </a:solidFill>
              </a:rPr>
              <a:t>History of CNN advances</a:t>
            </a:r>
            <a:br>
              <a:rPr lang="en-US" sz="2400" dirty="0">
                <a:solidFill>
                  <a:schemeClr val="bg1">
                    <a:lumMod val="85000"/>
                  </a:schemeClr>
                </a:solidFill>
              </a:rPr>
            </a:br>
            <a:endParaRPr lang="en-US" sz="2400" dirty="0">
              <a:solidFill>
                <a:schemeClr val="bg1">
                  <a:lumMod val="85000"/>
                </a:schemeClr>
              </a:solidFill>
            </a:endParaRPr>
          </a:p>
          <a:p>
            <a:pPr>
              <a:buClr>
                <a:schemeClr val="bg1">
                  <a:lumMod val="85000"/>
                </a:schemeClr>
              </a:buClr>
            </a:pPr>
            <a:r>
              <a:rPr lang="en-US" sz="2800" dirty="0">
                <a:solidFill>
                  <a:schemeClr val="bg1">
                    <a:lumMod val="85000"/>
                  </a:schemeClr>
                </a:solidFill>
              </a:rPr>
              <a:t>Application of CNNs in Image Analysis</a:t>
            </a:r>
          </a:p>
          <a:p>
            <a:pPr lvl="1">
              <a:buClr>
                <a:schemeClr val="bg1">
                  <a:lumMod val="85000"/>
                </a:schemeClr>
              </a:buClr>
            </a:pPr>
            <a:r>
              <a:rPr lang="en-US" sz="2400" dirty="0">
                <a:solidFill>
                  <a:schemeClr val="bg1">
                    <a:lumMod val="85000"/>
                  </a:schemeClr>
                </a:solidFill>
              </a:rPr>
              <a:t>Object Classification (</a:t>
            </a:r>
            <a:r>
              <a:rPr lang="en-US" sz="2400" dirty="0" err="1">
                <a:solidFill>
                  <a:schemeClr val="bg1">
                    <a:lumMod val="85000"/>
                  </a:schemeClr>
                </a:solidFill>
              </a:rPr>
              <a:t>Tensorflow</a:t>
            </a:r>
            <a:r>
              <a:rPr lang="en-US" sz="2400" dirty="0">
                <a:solidFill>
                  <a:schemeClr val="bg1">
                    <a:lumMod val="85000"/>
                  </a:schemeClr>
                </a:solidFill>
              </a:rPr>
              <a:t> for Poets, flower demo)</a:t>
            </a:r>
          </a:p>
          <a:p>
            <a:pPr lvl="1">
              <a:buClr>
                <a:schemeClr val="bg1">
                  <a:lumMod val="85000"/>
                </a:schemeClr>
              </a:buClr>
            </a:pPr>
            <a:r>
              <a:rPr lang="en-US" sz="2400" dirty="0">
                <a:solidFill>
                  <a:schemeClr val="bg1">
                    <a:lumMod val="85000"/>
                  </a:schemeClr>
                </a:solidFill>
              </a:rPr>
              <a:t>Object Detection (</a:t>
            </a:r>
            <a:r>
              <a:rPr lang="en-US" sz="2400" dirty="0" err="1">
                <a:solidFill>
                  <a:schemeClr val="bg1">
                    <a:lumMod val="85000"/>
                  </a:schemeClr>
                </a:solidFill>
              </a:rPr>
              <a:t>Tensorbox</a:t>
            </a:r>
            <a:r>
              <a:rPr lang="en-US" sz="2400" dirty="0">
                <a:solidFill>
                  <a:schemeClr val="bg1">
                    <a:lumMod val="85000"/>
                  </a:schemeClr>
                </a:solidFill>
              </a:rPr>
              <a:t>, locating mosquito breeding grounds)</a:t>
            </a:r>
          </a:p>
          <a:p>
            <a:pPr>
              <a:buClr>
                <a:schemeClr val="bg1">
                  <a:lumMod val="85000"/>
                </a:schemeClr>
              </a:buClr>
            </a:pPr>
            <a:endParaRPr lang="en-US" sz="3000" dirty="0">
              <a:solidFill>
                <a:schemeClr val="bg1">
                  <a:lumMod val="85000"/>
                </a:schemeClr>
              </a:solidFill>
            </a:endParaRPr>
          </a:p>
          <a:p>
            <a:pPr>
              <a:buClr>
                <a:schemeClr val="bg1">
                  <a:lumMod val="85000"/>
                </a:schemeClr>
              </a:buClr>
            </a:pPr>
            <a:r>
              <a:rPr lang="en-US" sz="2800" dirty="0">
                <a:solidFill>
                  <a:schemeClr val="bg1">
                    <a:lumMod val="85000"/>
                  </a:schemeClr>
                </a:solidFill>
              </a:rPr>
              <a:t>Training data headaches</a:t>
            </a:r>
          </a:p>
          <a:p>
            <a:pPr lvl="1">
              <a:buClr>
                <a:schemeClr val="bg1">
                  <a:lumMod val="85000"/>
                </a:schemeClr>
              </a:buClr>
            </a:pPr>
            <a:r>
              <a:rPr lang="en-US" sz="2400" dirty="0">
                <a:solidFill>
                  <a:schemeClr val="bg1">
                    <a:lumMod val="85000"/>
                  </a:schemeClr>
                </a:solidFill>
              </a:rPr>
              <a:t>Using video to capture training data more easily</a:t>
            </a:r>
          </a:p>
          <a:p>
            <a:pPr>
              <a:buClr>
                <a:schemeClr val="bg1">
                  <a:lumMod val="85000"/>
                </a:schemeClr>
              </a:buClr>
            </a:pPr>
            <a:endParaRPr lang="en-US" sz="2600" dirty="0">
              <a:solidFill>
                <a:schemeClr val="bg1">
                  <a:lumMod val="85000"/>
                </a:schemeClr>
              </a:solidFill>
            </a:endParaRPr>
          </a:p>
          <a:p>
            <a:pPr>
              <a:buClr>
                <a:schemeClr val="bg1">
                  <a:lumMod val="85000"/>
                </a:schemeClr>
              </a:buClr>
            </a:pPr>
            <a:r>
              <a:rPr lang="en-US" sz="2800" dirty="0">
                <a:solidFill>
                  <a:schemeClr val="bg1">
                    <a:lumMod val="85000"/>
                  </a:schemeClr>
                </a:solidFill>
              </a:rPr>
              <a:t>Cautionary Notes</a:t>
            </a:r>
          </a:p>
        </p:txBody>
      </p:sp>
      <p:sp>
        <p:nvSpPr>
          <p:cNvPr id="4" name="Slide Number Placeholder 3"/>
          <p:cNvSpPr>
            <a:spLocks noGrp="1"/>
          </p:cNvSpPr>
          <p:nvPr>
            <p:ph type="sldNum" sz="quarter" idx="10"/>
          </p:nvPr>
        </p:nvSpPr>
        <p:spPr/>
        <p:txBody>
          <a:bodyPr/>
          <a:lstStyle/>
          <a:p>
            <a:fld id="{D4325D4D-289E-48C1-B277-2BEB492A7D19}" type="slidenum">
              <a:rPr lang="en-US" smtClean="0">
                <a:solidFill>
                  <a:srgbClr val="FFFFFF"/>
                </a:solidFill>
              </a:rPr>
              <a:pPr/>
              <a:t>7</a:t>
            </a:fld>
            <a:endParaRPr lang="en-US" dirty="0">
              <a:solidFill>
                <a:srgbClr val="FFFFFF"/>
              </a:solidFill>
            </a:endParaRPr>
          </a:p>
        </p:txBody>
      </p:sp>
      <p:sp>
        <p:nvSpPr>
          <p:cNvPr id="11" name="Chevron 10"/>
          <p:cNvSpPr/>
          <p:nvPr/>
        </p:nvSpPr>
        <p:spPr bwMode="auto">
          <a:xfrm>
            <a:off x="210193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a:ln>
                  <a:noFill/>
                </a:ln>
                <a:solidFill>
                  <a:schemeClr val="bg1"/>
                </a:solidFill>
                <a:effectLst/>
                <a:latin typeface="Arial" charset="0"/>
                <a:ea typeface="ヒラギノ角ゴ Pro W3" pitchFamily="1" charset="-128"/>
              </a:rPr>
              <a:t>Intro</a:t>
            </a:r>
          </a:p>
        </p:txBody>
      </p:sp>
      <p:sp>
        <p:nvSpPr>
          <p:cNvPr id="12" name="Chevron 11"/>
          <p:cNvSpPr/>
          <p:nvPr/>
        </p:nvSpPr>
        <p:spPr bwMode="auto">
          <a:xfrm>
            <a:off x="3764480" y="6533798"/>
            <a:ext cx="1777340" cy="324202"/>
          </a:xfrm>
          <a:prstGeom prst="chevron">
            <a:avLst/>
          </a:prstGeom>
          <a:solidFill>
            <a:schemeClr val="accent1">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CNN Details</a:t>
            </a:r>
          </a:p>
        </p:txBody>
      </p:sp>
      <p:sp>
        <p:nvSpPr>
          <p:cNvPr id="13" name="Chevron 12"/>
          <p:cNvSpPr/>
          <p:nvPr/>
        </p:nvSpPr>
        <p:spPr bwMode="auto">
          <a:xfrm>
            <a:off x="542702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Applications</a:t>
            </a:r>
          </a:p>
        </p:txBody>
      </p:sp>
      <p:sp>
        <p:nvSpPr>
          <p:cNvPr id="14" name="Chevron 13"/>
          <p:cNvSpPr/>
          <p:nvPr/>
        </p:nvSpPr>
        <p:spPr bwMode="auto">
          <a:xfrm>
            <a:off x="708957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Training</a:t>
            </a:r>
          </a:p>
        </p:txBody>
      </p:sp>
      <p:sp>
        <p:nvSpPr>
          <p:cNvPr id="15" name="Chevron 14"/>
          <p:cNvSpPr/>
          <p:nvPr/>
        </p:nvSpPr>
        <p:spPr bwMode="auto">
          <a:xfrm>
            <a:off x="875211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Caution</a:t>
            </a:r>
          </a:p>
        </p:txBody>
      </p:sp>
      <p:sp>
        <p:nvSpPr>
          <p:cNvPr id="16" name="Chevron 15"/>
          <p:cNvSpPr/>
          <p:nvPr/>
        </p:nvSpPr>
        <p:spPr bwMode="auto">
          <a:xfrm>
            <a:off x="1041466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Wrap</a:t>
            </a:r>
            <a:r>
              <a:rPr kumimoji="0" lang="en-US" sz="1800" b="0" i="0" u="none" strike="noStrike" cap="none" normalizeH="0" dirty="0">
                <a:ln>
                  <a:noFill/>
                </a:ln>
                <a:solidFill>
                  <a:schemeClr val="bg1"/>
                </a:solidFill>
                <a:effectLst/>
                <a:latin typeface="Arial" charset="0"/>
                <a:ea typeface="ヒラギノ角ゴ Pro W3" pitchFamily="1" charset="-128"/>
              </a:rPr>
              <a:t> Up</a:t>
            </a:r>
            <a:endParaRPr kumimoji="0" lang="en-US" sz="1800" b="0" i="0" u="none" strike="noStrike" cap="none" normalizeH="0" baseline="0" dirty="0">
              <a:ln>
                <a:noFill/>
              </a:ln>
              <a:solidFill>
                <a:schemeClr val="bg1"/>
              </a:solidFill>
              <a:effectLst/>
              <a:latin typeface="Arial" charset="0"/>
              <a:ea typeface="ヒラギノ角ゴ Pro W3" pitchFamily="1" charset="-128"/>
            </a:endParaRPr>
          </a:p>
        </p:txBody>
      </p:sp>
    </p:spTree>
    <p:extLst>
      <p:ext uri="{BB962C8B-B14F-4D97-AF65-F5344CB8AC3E}">
        <p14:creationId xmlns:p14="http://schemas.microsoft.com/office/powerpoint/2010/main" val="12302345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a CNN?</a:t>
            </a:r>
          </a:p>
        </p:txBody>
      </p:sp>
      <p:sp>
        <p:nvSpPr>
          <p:cNvPr id="3" name="Content Placeholder 2"/>
          <p:cNvSpPr>
            <a:spLocks noGrp="1"/>
          </p:cNvSpPr>
          <p:nvPr>
            <p:ph idx="1"/>
          </p:nvPr>
        </p:nvSpPr>
        <p:spPr/>
        <p:txBody>
          <a:bodyPr/>
          <a:lstStyle/>
          <a:p>
            <a:r>
              <a:rPr lang="en-US" sz="3200" dirty="0"/>
              <a:t>Network</a:t>
            </a:r>
          </a:p>
          <a:p>
            <a:pPr lvl="1"/>
            <a:r>
              <a:rPr lang="en-US" sz="3000" dirty="0">
                <a:sym typeface="Wingdings"/>
              </a:rPr>
              <a:t>Interconnected things, sometimes in complex ways</a:t>
            </a:r>
          </a:p>
          <a:p>
            <a:endParaRPr lang="en-US" sz="3200" dirty="0"/>
          </a:p>
          <a:p>
            <a:r>
              <a:rPr lang="en-US" sz="3200" dirty="0"/>
              <a:t>Neural Network</a:t>
            </a:r>
          </a:p>
          <a:p>
            <a:pPr lvl="1"/>
            <a:r>
              <a:rPr lang="en-US" sz="2800" dirty="0">
                <a:sym typeface="Wingdings"/>
              </a:rPr>
              <a:t>“Neural” because it’s modelled (simplistically) on the human brain</a:t>
            </a:r>
          </a:p>
          <a:p>
            <a:endParaRPr lang="en-US" sz="3200" dirty="0">
              <a:sym typeface="Wingdings"/>
            </a:endParaRPr>
          </a:p>
          <a:p>
            <a:r>
              <a:rPr lang="en-US" sz="3200" dirty="0">
                <a:sym typeface="Wingdings"/>
              </a:rPr>
              <a:t>Convolutional Neural Network</a:t>
            </a:r>
          </a:p>
          <a:p>
            <a:pPr lvl="1"/>
            <a:r>
              <a:rPr lang="en-US" sz="2800" dirty="0"/>
              <a:t>Combine 2+ math functions into 1</a:t>
            </a:r>
          </a:p>
        </p:txBody>
      </p:sp>
      <p:sp>
        <p:nvSpPr>
          <p:cNvPr id="4" name="Slide Number Placeholder 3"/>
          <p:cNvSpPr>
            <a:spLocks noGrp="1"/>
          </p:cNvSpPr>
          <p:nvPr>
            <p:ph type="sldNum" sz="quarter" idx="10"/>
          </p:nvPr>
        </p:nvSpPr>
        <p:spPr/>
        <p:txBody>
          <a:bodyPr/>
          <a:lstStyle/>
          <a:p>
            <a:fld id="{D4325D4D-289E-48C1-B277-2BEB492A7D19}" type="slidenum">
              <a:rPr lang="en-US" smtClean="0">
                <a:solidFill>
                  <a:srgbClr val="FFFFFF"/>
                </a:solidFill>
              </a:rPr>
              <a:pPr/>
              <a:t>8</a:t>
            </a:fld>
            <a:endParaRPr lang="en-US" dirty="0">
              <a:solidFill>
                <a:srgbClr val="FFFFFF"/>
              </a:solidFill>
            </a:endParaRPr>
          </a:p>
        </p:txBody>
      </p:sp>
      <p:sp>
        <p:nvSpPr>
          <p:cNvPr id="5" name="Chevron 4"/>
          <p:cNvSpPr/>
          <p:nvPr/>
        </p:nvSpPr>
        <p:spPr bwMode="auto">
          <a:xfrm>
            <a:off x="210193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a:ln>
                  <a:noFill/>
                </a:ln>
                <a:solidFill>
                  <a:schemeClr val="bg1"/>
                </a:solidFill>
                <a:effectLst/>
                <a:latin typeface="Arial" charset="0"/>
                <a:ea typeface="ヒラギノ角ゴ Pro W3" pitchFamily="1" charset="-128"/>
              </a:rPr>
              <a:t>Intro</a:t>
            </a:r>
          </a:p>
        </p:txBody>
      </p:sp>
      <p:sp>
        <p:nvSpPr>
          <p:cNvPr id="6" name="Chevron 5"/>
          <p:cNvSpPr/>
          <p:nvPr/>
        </p:nvSpPr>
        <p:spPr bwMode="auto">
          <a:xfrm>
            <a:off x="3764480" y="6533798"/>
            <a:ext cx="1777340" cy="324202"/>
          </a:xfrm>
          <a:prstGeom prst="chevron">
            <a:avLst/>
          </a:prstGeom>
          <a:solidFill>
            <a:schemeClr val="accent1">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CNN Details</a:t>
            </a:r>
          </a:p>
        </p:txBody>
      </p:sp>
      <p:sp>
        <p:nvSpPr>
          <p:cNvPr id="7" name="Chevron 6"/>
          <p:cNvSpPr/>
          <p:nvPr/>
        </p:nvSpPr>
        <p:spPr bwMode="auto">
          <a:xfrm>
            <a:off x="542702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Applications</a:t>
            </a:r>
          </a:p>
        </p:txBody>
      </p:sp>
      <p:sp>
        <p:nvSpPr>
          <p:cNvPr id="8" name="Chevron 7"/>
          <p:cNvSpPr/>
          <p:nvPr/>
        </p:nvSpPr>
        <p:spPr bwMode="auto">
          <a:xfrm>
            <a:off x="708957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Training</a:t>
            </a:r>
          </a:p>
        </p:txBody>
      </p:sp>
      <p:sp>
        <p:nvSpPr>
          <p:cNvPr id="9" name="Chevron 8"/>
          <p:cNvSpPr/>
          <p:nvPr/>
        </p:nvSpPr>
        <p:spPr bwMode="auto">
          <a:xfrm>
            <a:off x="875211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Caution</a:t>
            </a:r>
          </a:p>
        </p:txBody>
      </p:sp>
      <p:sp>
        <p:nvSpPr>
          <p:cNvPr id="10" name="Chevron 9"/>
          <p:cNvSpPr/>
          <p:nvPr/>
        </p:nvSpPr>
        <p:spPr bwMode="auto">
          <a:xfrm>
            <a:off x="1041466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Wrap</a:t>
            </a:r>
            <a:r>
              <a:rPr kumimoji="0" lang="en-US" sz="1800" b="0" i="0" u="none" strike="noStrike" cap="none" normalizeH="0" dirty="0">
                <a:ln>
                  <a:noFill/>
                </a:ln>
                <a:solidFill>
                  <a:schemeClr val="bg1"/>
                </a:solidFill>
                <a:effectLst/>
                <a:latin typeface="Arial" charset="0"/>
                <a:ea typeface="ヒラギノ角ゴ Pro W3" pitchFamily="1" charset="-128"/>
              </a:rPr>
              <a:t> Up</a:t>
            </a:r>
            <a:endParaRPr kumimoji="0" lang="en-US" sz="1800" b="0" i="0" u="none" strike="noStrike" cap="none" normalizeH="0" baseline="0" dirty="0">
              <a:ln>
                <a:noFill/>
              </a:ln>
              <a:solidFill>
                <a:schemeClr val="bg1"/>
              </a:solidFill>
              <a:effectLst/>
              <a:latin typeface="Arial" charset="0"/>
              <a:ea typeface="ヒラギノ角ゴ Pro W3" pitchFamily="1" charset="-128"/>
            </a:endParaRPr>
          </a:p>
        </p:txBody>
      </p:sp>
    </p:spTree>
    <p:extLst>
      <p:ext uri="{BB962C8B-B14F-4D97-AF65-F5344CB8AC3E}">
        <p14:creationId xmlns:p14="http://schemas.microsoft.com/office/powerpoint/2010/main" val="677486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CNN Diagram for Image Analysis</a:t>
            </a:r>
          </a:p>
        </p:txBody>
      </p:sp>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5307" y="1974831"/>
            <a:ext cx="2352422" cy="854713"/>
          </a:xfrm>
          <a:prstGeom prst="rect">
            <a:avLst/>
          </a:prstGeom>
        </p:spPr>
      </p:pic>
      <p:sp>
        <p:nvSpPr>
          <p:cNvPr id="6" name="TextBox 5"/>
          <p:cNvSpPr txBox="1"/>
          <p:nvPr/>
        </p:nvSpPr>
        <p:spPr>
          <a:xfrm>
            <a:off x="1051952" y="1353796"/>
            <a:ext cx="1173719" cy="369332"/>
          </a:xfrm>
          <a:prstGeom prst="rect">
            <a:avLst/>
          </a:prstGeom>
          <a:noFill/>
        </p:spPr>
        <p:txBody>
          <a:bodyPr wrap="none" rtlCol="0">
            <a:spAutoFit/>
          </a:bodyPr>
          <a:lstStyle/>
          <a:p>
            <a:pPr algn="ctr"/>
            <a:r>
              <a:rPr lang="en-US"/>
              <a:t>Input Data</a:t>
            </a:r>
          </a:p>
        </p:txBody>
      </p:sp>
      <p:sp>
        <p:nvSpPr>
          <p:cNvPr id="7" name="Rectangle 6"/>
          <p:cNvSpPr/>
          <p:nvPr/>
        </p:nvSpPr>
        <p:spPr>
          <a:xfrm>
            <a:off x="3182582" y="1656932"/>
            <a:ext cx="1844601" cy="14905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Input Layers</a:t>
            </a:r>
          </a:p>
        </p:txBody>
      </p:sp>
      <p:sp>
        <p:nvSpPr>
          <p:cNvPr id="8" name="Rectangle 7"/>
          <p:cNvSpPr/>
          <p:nvPr/>
        </p:nvSpPr>
        <p:spPr>
          <a:xfrm>
            <a:off x="5322036" y="1656932"/>
            <a:ext cx="1844601" cy="14905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Detection Filters</a:t>
            </a:r>
          </a:p>
          <a:p>
            <a:pPr algn="ctr"/>
            <a:br>
              <a:rPr lang="en-US" dirty="0"/>
            </a:br>
            <a:r>
              <a:rPr lang="en-US" dirty="0"/>
              <a:t>Simple Features</a:t>
            </a:r>
          </a:p>
        </p:txBody>
      </p:sp>
      <p:sp>
        <p:nvSpPr>
          <p:cNvPr id="9" name="Rectangle 8"/>
          <p:cNvSpPr/>
          <p:nvPr/>
        </p:nvSpPr>
        <p:spPr>
          <a:xfrm>
            <a:off x="7461490" y="1656932"/>
            <a:ext cx="1844601" cy="14905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Detection Filters</a:t>
            </a:r>
          </a:p>
          <a:p>
            <a:pPr algn="ctr"/>
            <a:br>
              <a:rPr lang="en-US" dirty="0"/>
            </a:br>
            <a:r>
              <a:rPr lang="en-US" dirty="0"/>
              <a:t>Complex Features</a:t>
            </a:r>
          </a:p>
        </p:txBody>
      </p:sp>
      <p:sp>
        <p:nvSpPr>
          <p:cNvPr id="10" name="Rectangle 9"/>
          <p:cNvSpPr/>
          <p:nvPr/>
        </p:nvSpPr>
        <p:spPr>
          <a:xfrm>
            <a:off x="9600944" y="1656932"/>
            <a:ext cx="1844601" cy="14905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Classification</a:t>
            </a:r>
            <a:endParaRPr lang="en-US" dirty="0"/>
          </a:p>
        </p:txBody>
      </p:sp>
      <p:cxnSp>
        <p:nvCxnSpPr>
          <p:cNvPr id="11" name="Straight Arrow Connector 10"/>
          <p:cNvCxnSpPr>
            <a:endCxn id="9" idx="1"/>
          </p:cNvCxnSpPr>
          <p:nvPr/>
        </p:nvCxnSpPr>
        <p:spPr>
          <a:xfrm>
            <a:off x="2887729" y="2402186"/>
            <a:ext cx="294853"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5027183" y="2402186"/>
            <a:ext cx="294853"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7166637" y="2402186"/>
            <a:ext cx="294853"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9306091" y="2402186"/>
            <a:ext cx="294853"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3291133" y="1164354"/>
            <a:ext cx="1627497" cy="369332"/>
          </a:xfrm>
          <a:prstGeom prst="rect">
            <a:avLst/>
          </a:prstGeom>
          <a:noFill/>
        </p:spPr>
        <p:txBody>
          <a:bodyPr wrap="none" rtlCol="0">
            <a:spAutoFit/>
          </a:bodyPr>
          <a:lstStyle/>
          <a:p>
            <a:pPr algn="ctr"/>
            <a:r>
              <a:rPr lang="en-US"/>
              <a:t>All Image Pixels</a:t>
            </a:r>
          </a:p>
        </p:txBody>
      </p:sp>
      <p:sp>
        <p:nvSpPr>
          <p:cNvPr id="16" name="TextBox 15"/>
          <p:cNvSpPr txBox="1"/>
          <p:nvPr/>
        </p:nvSpPr>
        <p:spPr>
          <a:xfrm>
            <a:off x="5518144" y="1164354"/>
            <a:ext cx="1452385" cy="369332"/>
          </a:xfrm>
          <a:prstGeom prst="rect">
            <a:avLst/>
          </a:prstGeom>
          <a:noFill/>
        </p:spPr>
        <p:txBody>
          <a:bodyPr wrap="none" rtlCol="0">
            <a:spAutoFit/>
          </a:bodyPr>
          <a:lstStyle/>
          <a:p>
            <a:pPr algn="ctr"/>
            <a:r>
              <a:rPr lang="en-US" dirty="0"/>
              <a:t>Edges/Curves</a:t>
            </a:r>
          </a:p>
        </p:txBody>
      </p:sp>
      <p:sp>
        <p:nvSpPr>
          <p:cNvPr id="17" name="TextBox 16"/>
          <p:cNvSpPr txBox="1"/>
          <p:nvPr/>
        </p:nvSpPr>
        <p:spPr>
          <a:xfrm>
            <a:off x="7801771" y="1164354"/>
            <a:ext cx="1164037" cy="369332"/>
          </a:xfrm>
          <a:prstGeom prst="rect">
            <a:avLst/>
          </a:prstGeom>
          <a:noFill/>
        </p:spPr>
        <p:txBody>
          <a:bodyPr wrap="none" rtlCol="0">
            <a:spAutoFit/>
          </a:bodyPr>
          <a:lstStyle/>
          <a:p>
            <a:pPr algn="ctr"/>
            <a:r>
              <a:rPr lang="en-US" dirty="0"/>
              <a:t>Eyes/Nose</a:t>
            </a:r>
          </a:p>
        </p:txBody>
      </p:sp>
      <p:sp>
        <p:nvSpPr>
          <p:cNvPr id="18" name="TextBox 17"/>
          <p:cNvSpPr txBox="1"/>
          <p:nvPr/>
        </p:nvSpPr>
        <p:spPr>
          <a:xfrm>
            <a:off x="10244160" y="1164354"/>
            <a:ext cx="558166" cy="369332"/>
          </a:xfrm>
          <a:prstGeom prst="rect">
            <a:avLst/>
          </a:prstGeom>
          <a:noFill/>
        </p:spPr>
        <p:txBody>
          <a:bodyPr wrap="none" rtlCol="0">
            <a:spAutoFit/>
          </a:bodyPr>
          <a:lstStyle/>
          <a:p>
            <a:pPr algn="ctr"/>
            <a:r>
              <a:rPr lang="en-US" dirty="0"/>
              <a:t>Dog</a:t>
            </a:r>
          </a:p>
        </p:txBody>
      </p:sp>
      <p:sp>
        <p:nvSpPr>
          <p:cNvPr id="19" name="TextBox 18"/>
          <p:cNvSpPr txBox="1"/>
          <p:nvPr/>
        </p:nvSpPr>
        <p:spPr>
          <a:xfrm>
            <a:off x="206097" y="4085115"/>
            <a:ext cx="2681632" cy="646331"/>
          </a:xfrm>
          <a:prstGeom prst="rect">
            <a:avLst/>
          </a:prstGeom>
          <a:noFill/>
        </p:spPr>
        <p:txBody>
          <a:bodyPr wrap="none" rtlCol="0">
            <a:spAutoFit/>
          </a:bodyPr>
          <a:lstStyle/>
          <a:p>
            <a:pPr algn="ctr"/>
            <a:r>
              <a:rPr lang="en-US" dirty="0"/>
              <a:t>Inception v3</a:t>
            </a:r>
          </a:p>
          <a:p>
            <a:pPr algn="ctr"/>
            <a:r>
              <a:rPr lang="en-US" dirty="0"/>
              <a:t>(Google CNN Architecture)</a:t>
            </a:r>
          </a:p>
        </p:txBody>
      </p:sp>
      <p:pic>
        <p:nvPicPr>
          <p:cNvPr id="20" name="Picture 19"/>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572785" y="3270687"/>
            <a:ext cx="7577342" cy="2827296"/>
          </a:xfrm>
          <a:prstGeom prst="rect">
            <a:avLst/>
          </a:prstGeom>
        </p:spPr>
      </p:pic>
      <p:cxnSp>
        <p:nvCxnSpPr>
          <p:cNvPr id="21" name="Straight Arrow Connector 20"/>
          <p:cNvCxnSpPr>
            <a:stCxn id="9" idx="2"/>
          </p:cNvCxnSpPr>
          <p:nvPr/>
        </p:nvCxnSpPr>
        <p:spPr>
          <a:xfrm flipH="1">
            <a:off x="3895107" y="3147441"/>
            <a:ext cx="209776" cy="72626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13" idx="2"/>
          </p:cNvCxnSpPr>
          <p:nvPr/>
        </p:nvCxnSpPr>
        <p:spPr>
          <a:xfrm>
            <a:off x="10523245" y="3147441"/>
            <a:ext cx="390203" cy="93767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11" idx="2"/>
          </p:cNvCxnSpPr>
          <p:nvPr/>
        </p:nvCxnSpPr>
        <p:spPr>
          <a:xfrm flipH="1">
            <a:off x="4637178" y="3147441"/>
            <a:ext cx="1607159" cy="72626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11" idx="2"/>
          </p:cNvCxnSpPr>
          <p:nvPr/>
        </p:nvCxnSpPr>
        <p:spPr>
          <a:xfrm flipH="1">
            <a:off x="5230912" y="3147441"/>
            <a:ext cx="1013425" cy="72626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11" idx="2"/>
          </p:cNvCxnSpPr>
          <p:nvPr/>
        </p:nvCxnSpPr>
        <p:spPr>
          <a:xfrm flipH="1">
            <a:off x="5658331" y="3147441"/>
            <a:ext cx="586006" cy="72626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stCxn id="11" idx="2"/>
          </p:cNvCxnSpPr>
          <p:nvPr/>
        </p:nvCxnSpPr>
        <p:spPr>
          <a:xfrm flipH="1">
            <a:off x="6244336" y="3147441"/>
            <a:ext cx="1" cy="72237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11" idx="2"/>
          </p:cNvCxnSpPr>
          <p:nvPr/>
        </p:nvCxnSpPr>
        <p:spPr>
          <a:xfrm>
            <a:off x="6244337" y="3147441"/>
            <a:ext cx="479319" cy="72237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stCxn id="11" idx="2"/>
          </p:cNvCxnSpPr>
          <p:nvPr/>
        </p:nvCxnSpPr>
        <p:spPr>
          <a:xfrm>
            <a:off x="6244337" y="3147441"/>
            <a:ext cx="980474" cy="72237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stCxn id="12" idx="2"/>
          </p:cNvCxnSpPr>
          <p:nvPr/>
        </p:nvCxnSpPr>
        <p:spPr>
          <a:xfrm flipH="1">
            <a:off x="7932717" y="3147441"/>
            <a:ext cx="451074" cy="72626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stCxn id="12" idx="2"/>
          </p:cNvCxnSpPr>
          <p:nvPr/>
        </p:nvCxnSpPr>
        <p:spPr>
          <a:xfrm>
            <a:off x="8383791" y="3147441"/>
            <a:ext cx="118941" cy="7452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stCxn id="12" idx="2"/>
          </p:cNvCxnSpPr>
          <p:nvPr/>
        </p:nvCxnSpPr>
        <p:spPr>
          <a:xfrm>
            <a:off x="8383791" y="3147441"/>
            <a:ext cx="582017" cy="7452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stCxn id="12" idx="2"/>
          </p:cNvCxnSpPr>
          <p:nvPr/>
        </p:nvCxnSpPr>
        <p:spPr>
          <a:xfrm>
            <a:off x="8383791" y="3147441"/>
            <a:ext cx="1112329" cy="61704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stCxn id="12" idx="2"/>
          </p:cNvCxnSpPr>
          <p:nvPr/>
        </p:nvCxnSpPr>
        <p:spPr>
          <a:xfrm>
            <a:off x="8383791" y="3147441"/>
            <a:ext cx="1844601" cy="52502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 name="Slide Number Placeholder 2"/>
          <p:cNvSpPr>
            <a:spLocks noGrp="1"/>
          </p:cNvSpPr>
          <p:nvPr>
            <p:ph type="sldNum" sz="quarter" idx="10"/>
          </p:nvPr>
        </p:nvSpPr>
        <p:spPr/>
        <p:txBody>
          <a:bodyPr/>
          <a:lstStyle/>
          <a:p>
            <a:fld id="{D4325D4D-289E-48C1-B277-2BEB492A7D19}" type="slidenum">
              <a:rPr lang="en-US" smtClean="0">
                <a:solidFill>
                  <a:srgbClr val="FFFFFF"/>
                </a:solidFill>
              </a:rPr>
              <a:pPr/>
              <a:t>9</a:t>
            </a:fld>
            <a:endParaRPr lang="en-US" dirty="0">
              <a:solidFill>
                <a:srgbClr val="FFFFFF"/>
              </a:solidFill>
            </a:endParaRPr>
          </a:p>
        </p:txBody>
      </p:sp>
      <p:sp>
        <p:nvSpPr>
          <p:cNvPr id="34" name="Chevron 33"/>
          <p:cNvSpPr/>
          <p:nvPr/>
        </p:nvSpPr>
        <p:spPr bwMode="auto">
          <a:xfrm>
            <a:off x="210193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a:ln>
                  <a:noFill/>
                </a:ln>
                <a:solidFill>
                  <a:schemeClr val="bg1"/>
                </a:solidFill>
                <a:effectLst/>
                <a:latin typeface="Arial" charset="0"/>
                <a:ea typeface="ヒラギノ角ゴ Pro W3" pitchFamily="1" charset="-128"/>
              </a:rPr>
              <a:t>Intro</a:t>
            </a:r>
          </a:p>
        </p:txBody>
      </p:sp>
      <p:sp>
        <p:nvSpPr>
          <p:cNvPr id="35" name="Chevron 34"/>
          <p:cNvSpPr/>
          <p:nvPr/>
        </p:nvSpPr>
        <p:spPr bwMode="auto">
          <a:xfrm>
            <a:off x="3764480" y="6533798"/>
            <a:ext cx="1777340" cy="324202"/>
          </a:xfrm>
          <a:prstGeom prst="chevron">
            <a:avLst/>
          </a:prstGeom>
          <a:solidFill>
            <a:schemeClr val="accent1">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CNN Details</a:t>
            </a:r>
          </a:p>
        </p:txBody>
      </p:sp>
      <p:sp>
        <p:nvSpPr>
          <p:cNvPr id="36" name="Chevron 35"/>
          <p:cNvSpPr/>
          <p:nvPr/>
        </p:nvSpPr>
        <p:spPr bwMode="auto">
          <a:xfrm>
            <a:off x="542702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Applications</a:t>
            </a:r>
          </a:p>
        </p:txBody>
      </p:sp>
      <p:sp>
        <p:nvSpPr>
          <p:cNvPr id="37" name="Chevron 36"/>
          <p:cNvSpPr/>
          <p:nvPr/>
        </p:nvSpPr>
        <p:spPr bwMode="auto">
          <a:xfrm>
            <a:off x="708957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Training</a:t>
            </a:r>
          </a:p>
        </p:txBody>
      </p:sp>
      <p:sp>
        <p:nvSpPr>
          <p:cNvPr id="38" name="Chevron 37"/>
          <p:cNvSpPr/>
          <p:nvPr/>
        </p:nvSpPr>
        <p:spPr bwMode="auto">
          <a:xfrm>
            <a:off x="875211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Caution</a:t>
            </a:r>
          </a:p>
        </p:txBody>
      </p:sp>
      <p:sp>
        <p:nvSpPr>
          <p:cNvPr id="39" name="Chevron 38"/>
          <p:cNvSpPr/>
          <p:nvPr/>
        </p:nvSpPr>
        <p:spPr bwMode="auto">
          <a:xfrm>
            <a:off x="1041466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Wrap</a:t>
            </a:r>
            <a:r>
              <a:rPr kumimoji="0" lang="en-US" sz="1800" b="0" i="0" u="none" strike="noStrike" cap="none" normalizeH="0" dirty="0">
                <a:ln>
                  <a:noFill/>
                </a:ln>
                <a:solidFill>
                  <a:schemeClr val="bg1"/>
                </a:solidFill>
                <a:effectLst/>
                <a:latin typeface="Arial" charset="0"/>
                <a:ea typeface="ヒラギノ角ゴ Pro W3" pitchFamily="1" charset="-128"/>
              </a:rPr>
              <a:t> Up</a:t>
            </a:r>
            <a:endParaRPr kumimoji="0" lang="en-US" sz="1800" b="0" i="0" u="none" strike="noStrike" cap="none" normalizeH="0" baseline="0" dirty="0">
              <a:ln>
                <a:noFill/>
              </a:ln>
              <a:solidFill>
                <a:schemeClr val="bg1"/>
              </a:solidFill>
              <a:effectLst/>
              <a:latin typeface="Arial" charset="0"/>
              <a:ea typeface="ヒラギノ角ゴ Pro W3" pitchFamily="1" charset="-128"/>
            </a:endParaRPr>
          </a:p>
        </p:txBody>
      </p:sp>
    </p:spTree>
    <p:extLst>
      <p:ext uri="{BB962C8B-B14F-4D97-AF65-F5344CB8AC3E}">
        <p14:creationId xmlns:p14="http://schemas.microsoft.com/office/powerpoint/2010/main" val="1502804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4"/>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8"/>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9"/>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0"/>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21"/>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23"/>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24"/>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25"/>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26"/>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27"/>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28"/>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29"/>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30"/>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31"/>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32"/>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33"/>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nodeType="clickEffect">
                                  <p:stCondLst>
                                    <p:cond delay="0"/>
                                  </p:stCondLst>
                                  <p:childTnLst>
                                    <p:set>
                                      <p:cBhvr>
                                        <p:cTn id="8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P spid="8" grpId="0" animBg="1"/>
      <p:bldP spid="9" grpId="0" animBg="1"/>
      <p:bldP spid="10" grpId="0" animBg="1"/>
      <p:bldP spid="15" grpId="0"/>
      <p:bldP spid="16" grpId="0"/>
      <p:bldP spid="17" grpId="0"/>
      <p:bldP spid="18" grpId="0"/>
      <p:bldP spid="19"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RTI Corporate">
  <a:themeElements>
    <a:clrScheme name="RTI Theme Colors">
      <a:dk1>
        <a:srgbClr val="000000"/>
      </a:dk1>
      <a:lt1>
        <a:srgbClr val="FFFFFF"/>
      </a:lt1>
      <a:dk2>
        <a:srgbClr val="000000"/>
      </a:dk2>
      <a:lt2>
        <a:srgbClr val="808080"/>
      </a:lt2>
      <a:accent1>
        <a:srgbClr val="085295"/>
      </a:accent1>
      <a:accent2>
        <a:srgbClr val="D06F1A"/>
      </a:accent2>
      <a:accent3>
        <a:srgbClr val="B1953A"/>
      </a:accent3>
      <a:accent4>
        <a:srgbClr val="FFC525"/>
      </a:accent4>
      <a:accent5>
        <a:srgbClr val="5D9732"/>
      </a:accent5>
      <a:accent6>
        <a:srgbClr val="4F2683"/>
      </a:accent6>
      <a:hlink>
        <a:srgbClr val="0045C7"/>
      </a:hlink>
      <a:folHlink>
        <a:srgbClr val="5D6EC9"/>
      </a:folHlink>
    </a:clrScheme>
    <a:fontScheme name="Custom Design">
      <a:majorFont>
        <a:latin typeface="Arial Narrow"/>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ea typeface="ヒラギノ角ゴ Pro W3" pitchFamily="1" charset="-128"/>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ea typeface="ヒラギノ角ゴ Pro W3" pitchFamily="1" charset="-128"/>
          </a:defRPr>
        </a:defPPr>
      </a:lstStyle>
    </a:lnDef>
  </a:objectDefaults>
  <a:extraClrSchemeLst>
    <a:extraClrScheme>
      <a:clrScheme name="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ustom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ustom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ustom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ustom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ustom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ustom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ustom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ustom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ustom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ustom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ustom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2015 RTI Template_eaj.potx" id="{F36C9CB5-03DD-49DE-A2E1-ECD0688EE6F0}" vid="{2E05CADE-BD4F-44D0-94ED-F5F5804852F8}"/>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7079</TotalTime>
  <Words>3190</Words>
  <Application>Microsoft Macintosh PowerPoint</Application>
  <PresentationFormat>Widescreen</PresentationFormat>
  <Paragraphs>828</Paragraphs>
  <Slides>44</Slides>
  <Notes>40</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44</vt:i4>
      </vt:variant>
    </vt:vector>
  </HeadingPairs>
  <TitlesOfParts>
    <vt:vector size="53" baseType="lpstr">
      <vt:lpstr>ヒラギノ角ゴ Pro W3</vt:lpstr>
      <vt:lpstr>Arial</vt:lpstr>
      <vt:lpstr>Arial Narrow</vt:lpstr>
      <vt:lpstr>Calibri</vt:lpstr>
      <vt:lpstr>Calibri Light</vt:lpstr>
      <vt:lpstr>Mangal</vt:lpstr>
      <vt:lpstr>Wingdings</vt:lpstr>
      <vt:lpstr>Office Theme</vt:lpstr>
      <vt:lpstr>1_RTI Corporate</vt:lpstr>
      <vt:lpstr>Object Recognition Using Neural Networks</vt:lpstr>
      <vt:lpstr>Sooooo complicated…. do I REALLY need to care???</vt:lpstr>
      <vt:lpstr>Jobs likely to be displaced by automation (esp. Neural Networks)</vt:lpstr>
      <vt:lpstr>Lecture Agenda</vt:lpstr>
      <vt:lpstr>Intro</vt:lpstr>
      <vt:lpstr>Projects at RTI over last 15 months</vt:lpstr>
      <vt:lpstr>Lecture Agenda</vt:lpstr>
      <vt:lpstr>What is a CNN?</vt:lpstr>
      <vt:lpstr>CNN Diagram for Image Analysis</vt:lpstr>
      <vt:lpstr>How are CNN’s going to automate jobs?</vt:lpstr>
      <vt:lpstr>Neural network perfect storm has arrived</vt:lpstr>
      <vt:lpstr>How does it work?</vt:lpstr>
      <vt:lpstr>Playground Demo 1</vt:lpstr>
      <vt:lpstr>Playground Demo 2</vt:lpstr>
      <vt:lpstr>Playground Demo 3</vt:lpstr>
      <vt:lpstr>How does a CNN “Learn”?</vt:lpstr>
      <vt:lpstr>Is that it?</vt:lpstr>
      <vt:lpstr>How complex are these things?</vt:lpstr>
      <vt:lpstr>Lecture Agenda</vt:lpstr>
      <vt:lpstr>History of CNN Advances (Early)</vt:lpstr>
      <vt:lpstr>History of CNN Advances (Recent)</vt:lpstr>
      <vt:lpstr>How long to train 23,200,000 parameters?</vt:lpstr>
      <vt:lpstr>Another key advance</vt:lpstr>
      <vt:lpstr>Where are we today</vt:lpstr>
      <vt:lpstr>Lecture Agenda</vt:lpstr>
      <vt:lpstr>Applications of CNNs in Image Analysis</vt:lpstr>
      <vt:lpstr>Applications of CNNs in Image Analysis</vt:lpstr>
      <vt:lpstr>Object Classification</vt:lpstr>
      <vt:lpstr>Lecture Agenda</vt:lpstr>
      <vt:lpstr>Existing Applications of Object Detection</vt:lpstr>
      <vt:lpstr>Object Detection – RTI Use Case</vt:lpstr>
      <vt:lpstr>Lecture Agenda</vt:lpstr>
      <vt:lpstr>Organizing Image Training Data</vt:lpstr>
      <vt:lpstr>Real world images can be very busy</vt:lpstr>
      <vt:lpstr>A better way</vt:lpstr>
      <vt:lpstr>Lecture Agenda</vt:lpstr>
      <vt:lpstr>Gartner Hype Cycle for 2017</vt:lpstr>
      <vt:lpstr>3 Major Areas for Caution</vt:lpstr>
      <vt:lpstr>Spot the HYPE</vt:lpstr>
      <vt:lpstr>Data Bias</vt:lpstr>
      <vt:lpstr>Model Bias</vt:lpstr>
      <vt:lpstr>Sometimes Simple is Better</vt:lpstr>
      <vt:lpstr>Resources to Learn More</vt:lpstr>
      <vt:lpstr>Thanks!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Convolutional Neural Networks</dc:title>
  <dc:creator>Preble, Edward</dc:creator>
  <cp:lastModifiedBy>Preble, Edward</cp:lastModifiedBy>
  <cp:revision>225</cp:revision>
  <cp:lastPrinted>2017-10-17T21:54:46Z</cp:lastPrinted>
  <dcterms:created xsi:type="dcterms:W3CDTF">2017-09-15T03:20:43Z</dcterms:created>
  <dcterms:modified xsi:type="dcterms:W3CDTF">2018-10-15T23:48:48Z</dcterms:modified>
</cp:coreProperties>
</file>